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82" r:id="rId3"/>
    <p:sldId id="285" r:id="rId4"/>
    <p:sldId id="284" r:id="rId5"/>
    <p:sldId id="390" r:id="rId6"/>
    <p:sldId id="391" r:id="rId7"/>
    <p:sldId id="288" r:id="rId8"/>
    <p:sldId id="294" r:id="rId9"/>
    <p:sldId id="295" r:id="rId10"/>
    <p:sldId id="392" r:id="rId11"/>
    <p:sldId id="321" r:id="rId13"/>
    <p:sldId id="322" r:id="rId14"/>
    <p:sldId id="323" r:id="rId15"/>
    <p:sldId id="324" r:id="rId16"/>
    <p:sldId id="325" r:id="rId17"/>
    <p:sldId id="393" r:id="rId18"/>
    <p:sldId id="326" r:id="rId19"/>
    <p:sldId id="327" r:id="rId20"/>
    <p:sldId id="364" r:id="rId21"/>
    <p:sldId id="362" r:id="rId22"/>
    <p:sldId id="396" r:id="rId23"/>
    <p:sldId id="397" r:id="rId24"/>
    <p:sldId id="398" r:id="rId25"/>
    <p:sldId id="399" r:id="rId26"/>
    <p:sldId id="400" r:id="rId27"/>
    <p:sldId id="401" r:id="rId28"/>
    <p:sldId id="402" r:id="rId29"/>
    <p:sldId id="403" r:id="rId30"/>
    <p:sldId id="330" r:id="rId31"/>
    <p:sldId id="361" r:id="rId32"/>
    <p:sldId id="331" r:id="rId33"/>
    <p:sldId id="333" r:id="rId34"/>
    <p:sldId id="334" r:id="rId35"/>
    <p:sldId id="335" r:id="rId36"/>
    <p:sldId id="406" r:id="rId37"/>
    <p:sldId id="407" r:id="rId38"/>
    <p:sldId id="347" r:id="rId39"/>
    <p:sldId id="348" r:id="rId40"/>
    <p:sldId id="349" r:id="rId41"/>
    <p:sldId id="350" r:id="rId42"/>
    <p:sldId id="351" r:id="rId43"/>
    <p:sldId id="352" r:id="rId44"/>
    <p:sldId id="353" r:id="rId45"/>
    <p:sldId id="354" r:id="rId46"/>
    <p:sldId id="355" r:id="rId47"/>
    <p:sldId id="356" r:id="rId48"/>
    <p:sldId id="357" r:id="rId49"/>
    <p:sldId id="394" r:id="rId50"/>
    <p:sldId id="395" r:id="rId51"/>
    <p:sldId id="366" r:id="rId52"/>
    <p:sldId id="320" r:id="rId53"/>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2F2F2"/>
    <a:srgbClr val="E6E6E6"/>
    <a:srgbClr val="316AAB"/>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18" autoAdjust="0"/>
    <p:restoredTop sz="93814" autoAdjust="0"/>
  </p:normalViewPr>
  <p:slideViewPr>
    <p:cSldViewPr snapToGrid="0">
      <p:cViewPr varScale="1">
        <p:scale>
          <a:sx n="84" d="100"/>
          <a:sy n="84" d="100"/>
        </p:scale>
        <p:origin x="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tags" Target="tags/tag29.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65D0C25-E65A-4983-B718-8F80E920844A}" type="doc">
      <dgm:prSet loTypeId="urn:microsoft.com/office/officeart/2005/8/layout/cycle2" loCatId="cycle" qsTypeId="urn:microsoft.com/office/officeart/2005/8/quickstyle/3d1" qsCatId="3D" csTypeId="urn:microsoft.com/office/officeart/2005/8/colors/colorful5" csCatId="colorful" phldr="1"/>
      <dgm:spPr/>
      <dgm:t>
        <a:bodyPr/>
        <a:lstStyle/>
        <a:p>
          <a:endParaRPr lang="zh-CN" altLang="en-US"/>
        </a:p>
      </dgm:t>
    </dgm:pt>
    <dgm:pt modelId="{0B54105E-5B73-4C99-A53F-D09E6927F23C}">
      <dgm:prSet phldrT="[文本]" custT="1"/>
      <dgm:spPr/>
      <dgm:t>
        <a:bodyPr/>
        <a:lstStyle/>
        <a:p>
          <a:r>
            <a:rPr lang="zh-CN" altLang="en-US" sz="2000" b="1" dirty="0" smtClean="0">
              <a:latin typeface="华文新魏" panose="02010800040101010101" pitchFamily="2" charset="-122"/>
              <a:ea typeface="华文新魏" panose="02010800040101010101" pitchFamily="2" charset="-122"/>
            </a:rPr>
            <a:t>微型化</a:t>
          </a:r>
          <a:endParaRPr lang="zh-CN" altLang="en-US" sz="2000" b="1" dirty="0">
            <a:latin typeface="华文新魏" panose="02010800040101010101" pitchFamily="2" charset="-122"/>
            <a:ea typeface="华文新魏" panose="02010800040101010101" pitchFamily="2" charset="-122"/>
          </a:endParaRPr>
        </a:p>
      </dgm:t>
    </dgm:pt>
    <dgm:pt modelId="{9F7C854F-FB88-48CB-9B8F-9DE05B04CA58}" cxnId="{FD81E500-9E49-446E-835A-755CFDACF2B9}" type="parTrans">
      <dgm:prSet/>
      <dgm:spPr/>
      <dgm:t>
        <a:bodyPr/>
        <a:lstStyle/>
        <a:p>
          <a:endParaRPr lang="zh-CN" altLang="en-US"/>
        </a:p>
      </dgm:t>
    </dgm:pt>
    <dgm:pt modelId="{5A89FE31-A3BB-4B93-BB70-9943290E6394}" cxnId="{FD81E500-9E49-446E-835A-755CFDACF2B9}" type="sibTrans">
      <dgm:prSet/>
      <dgm:spPr/>
      <dgm:t>
        <a:bodyPr/>
        <a:lstStyle/>
        <a:p>
          <a:endParaRPr lang="zh-CN" altLang="en-US"/>
        </a:p>
      </dgm:t>
    </dgm:pt>
    <dgm:pt modelId="{84DA04B9-25B4-4987-8CEA-8A67F60DDA39}">
      <dgm:prSet phldrT="[文本]" custT="1"/>
      <dgm:spPr/>
      <dgm:t>
        <a:bodyPr/>
        <a:lstStyle/>
        <a:p>
          <a:r>
            <a:rPr lang="zh-CN" altLang="en-US" sz="2000" b="1" dirty="0" smtClean="0">
              <a:latin typeface="华文新魏" panose="02010800040101010101" pitchFamily="2" charset="-122"/>
              <a:ea typeface="华文新魏" panose="02010800040101010101" pitchFamily="2" charset="-122"/>
            </a:rPr>
            <a:t>低成本</a:t>
          </a:r>
        </a:p>
      </dgm:t>
    </dgm:pt>
    <dgm:pt modelId="{4A94F748-702D-445B-B964-E3FC52E72362}" cxnId="{0BCC726F-9FE7-4792-8E8F-5C634BF2266D}" type="parTrans">
      <dgm:prSet/>
      <dgm:spPr/>
      <dgm:t>
        <a:bodyPr/>
        <a:lstStyle/>
        <a:p>
          <a:endParaRPr lang="zh-CN" altLang="en-US"/>
        </a:p>
      </dgm:t>
    </dgm:pt>
    <dgm:pt modelId="{4AAC4CEE-35F9-4CE5-A533-9ED2039FCFA1}" cxnId="{0BCC726F-9FE7-4792-8E8F-5C634BF2266D}" type="sibTrans">
      <dgm:prSet/>
      <dgm:spPr/>
      <dgm:t>
        <a:bodyPr/>
        <a:lstStyle/>
        <a:p>
          <a:endParaRPr lang="zh-CN" altLang="en-US"/>
        </a:p>
      </dgm:t>
    </dgm:pt>
    <dgm:pt modelId="{36F7527F-BA9D-4C8E-8D5B-0B1F104C31EA}">
      <dgm:prSet phldrT="[文本]" custT="1"/>
      <dgm:spPr/>
      <dgm:t>
        <a:bodyPr/>
        <a:lstStyle/>
        <a:p>
          <a:r>
            <a:rPr lang="zh-CN" altLang="en-US" sz="2000" b="1" dirty="0" smtClean="0">
              <a:latin typeface="华文新魏" panose="02010800040101010101" pitchFamily="2" charset="-122"/>
              <a:ea typeface="华文新魏" panose="02010800040101010101" pitchFamily="2" charset="-122"/>
            </a:rPr>
            <a:t>低功耗</a:t>
          </a:r>
        </a:p>
      </dgm:t>
    </dgm:pt>
    <dgm:pt modelId="{730A3220-D70F-4D70-B654-6D4B05947B33}" cxnId="{3796BA8D-7C6C-4A8B-9375-F4CF876645F0}" type="parTrans">
      <dgm:prSet/>
      <dgm:spPr/>
      <dgm:t>
        <a:bodyPr/>
        <a:lstStyle/>
        <a:p>
          <a:endParaRPr lang="zh-CN" altLang="en-US"/>
        </a:p>
      </dgm:t>
    </dgm:pt>
    <dgm:pt modelId="{2BA6BC9A-0E71-45C9-9DDA-DC4A8E51760A}" cxnId="{3796BA8D-7C6C-4A8B-9375-F4CF876645F0}" type="sibTrans">
      <dgm:prSet/>
      <dgm:spPr/>
      <dgm:t>
        <a:bodyPr/>
        <a:lstStyle/>
        <a:p>
          <a:endParaRPr lang="zh-CN" altLang="en-US"/>
        </a:p>
      </dgm:t>
    </dgm:pt>
    <dgm:pt modelId="{EFF78EE5-2294-44BD-8C4A-2468237617DB}">
      <dgm:prSet phldrT="[文本]" custT="1"/>
      <dgm:spPr/>
      <dgm:t>
        <a:bodyPr/>
        <a:lstStyle/>
        <a:p>
          <a:r>
            <a:rPr lang="zh-CN" altLang="en-US" sz="2000" b="1" dirty="0" smtClean="0">
              <a:latin typeface="华文新魏" panose="02010800040101010101" pitchFamily="2" charset="-122"/>
              <a:ea typeface="华文新魏" panose="02010800040101010101" pitchFamily="2" charset="-122"/>
            </a:rPr>
            <a:t>灵活性</a:t>
          </a:r>
        </a:p>
      </dgm:t>
    </dgm:pt>
    <dgm:pt modelId="{4B323B28-355A-406B-A4EA-51F027FC76AB}" cxnId="{B2C68F7A-A9A2-4FF4-8585-7F772B56E15B}" type="parTrans">
      <dgm:prSet/>
      <dgm:spPr/>
      <dgm:t>
        <a:bodyPr/>
        <a:lstStyle/>
        <a:p>
          <a:endParaRPr lang="zh-CN" altLang="en-US"/>
        </a:p>
      </dgm:t>
    </dgm:pt>
    <dgm:pt modelId="{2B298EDF-AD2F-4F81-B44B-0B011111C5A3}" cxnId="{B2C68F7A-A9A2-4FF4-8585-7F772B56E15B}" type="sibTrans">
      <dgm:prSet/>
      <dgm:spPr/>
      <dgm:t>
        <a:bodyPr/>
        <a:lstStyle/>
        <a:p>
          <a:endParaRPr lang="zh-CN" altLang="en-US"/>
        </a:p>
      </dgm:t>
    </dgm:pt>
    <dgm:pt modelId="{5544B69C-DB4B-4E10-B72F-ABD847CF645A}">
      <dgm:prSet phldrT="[文本]" custT="1"/>
      <dgm:spPr/>
      <dgm:t>
        <a:bodyPr/>
        <a:lstStyle/>
        <a:p>
          <a:r>
            <a:rPr lang="zh-CN" altLang="en-US" sz="2000" b="1" dirty="0" smtClean="0">
              <a:latin typeface="华文新魏" panose="02010800040101010101" pitchFamily="2" charset="-122"/>
              <a:ea typeface="华文新魏" panose="02010800040101010101" pitchFamily="2" charset="-122"/>
            </a:rPr>
            <a:t>鲁棒性</a:t>
          </a:r>
        </a:p>
      </dgm:t>
    </dgm:pt>
    <dgm:pt modelId="{E88A921D-E0FF-44B0-B38C-A98018141376}" cxnId="{D0534ECF-D89E-478F-BB20-3FF4D168D59E}" type="parTrans">
      <dgm:prSet/>
      <dgm:spPr/>
      <dgm:t>
        <a:bodyPr/>
        <a:lstStyle/>
        <a:p>
          <a:endParaRPr lang="zh-CN" altLang="en-US"/>
        </a:p>
      </dgm:t>
    </dgm:pt>
    <dgm:pt modelId="{87A02A6F-780C-4E93-9DDF-F0CD9D134DBF}" cxnId="{D0534ECF-D89E-478F-BB20-3FF4D168D59E}" type="sibTrans">
      <dgm:prSet/>
      <dgm:spPr/>
      <dgm:t>
        <a:bodyPr/>
        <a:lstStyle/>
        <a:p>
          <a:endParaRPr lang="zh-CN" altLang="en-US"/>
        </a:p>
      </dgm:t>
    </dgm:pt>
    <dgm:pt modelId="{240609A3-44C8-40A9-89B3-11DFFA5C692F}" type="pres">
      <dgm:prSet presAssocID="{265D0C25-E65A-4983-B718-8F80E920844A}" presName="cycle" presStyleCnt="0">
        <dgm:presLayoutVars>
          <dgm:dir/>
          <dgm:resizeHandles val="exact"/>
        </dgm:presLayoutVars>
      </dgm:prSet>
      <dgm:spPr/>
      <dgm:t>
        <a:bodyPr/>
        <a:lstStyle/>
        <a:p>
          <a:endParaRPr lang="zh-CN" altLang="en-US"/>
        </a:p>
      </dgm:t>
    </dgm:pt>
    <dgm:pt modelId="{93B58F29-9F31-4CA1-B5CE-88719A2BED87}" type="pres">
      <dgm:prSet presAssocID="{0B54105E-5B73-4C99-A53F-D09E6927F23C}" presName="node" presStyleLbl="node1" presStyleIdx="0" presStyleCnt="5">
        <dgm:presLayoutVars>
          <dgm:bulletEnabled val="1"/>
        </dgm:presLayoutVars>
      </dgm:prSet>
      <dgm:spPr/>
      <dgm:t>
        <a:bodyPr/>
        <a:lstStyle/>
        <a:p>
          <a:endParaRPr lang="zh-CN" altLang="en-US"/>
        </a:p>
      </dgm:t>
    </dgm:pt>
    <dgm:pt modelId="{66B7F266-777F-4E84-82A6-24FC1635F612}" type="pres">
      <dgm:prSet presAssocID="{5A89FE31-A3BB-4B93-BB70-9943290E6394}" presName="sibTrans" presStyleLbl="sibTrans2D1" presStyleIdx="0" presStyleCnt="5"/>
      <dgm:spPr/>
      <dgm:t>
        <a:bodyPr/>
        <a:lstStyle/>
        <a:p>
          <a:endParaRPr lang="zh-CN" altLang="en-US"/>
        </a:p>
      </dgm:t>
    </dgm:pt>
    <dgm:pt modelId="{5FD94124-F198-4807-A7D3-095A4595E3F7}" type="pres">
      <dgm:prSet presAssocID="{5A89FE31-A3BB-4B93-BB70-9943290E6394}" presName="connectorText" presStyleLbl="sibTrans2D1" presStyleIdx="0" presStyleCnt="5"/>
      <dgm:spPr/>
      <dgm:t>
        <a:bodyPr/>
        <a:lstStyle/>
        <a:p>
          <a:endParaRPr lang="zh-CN" altLang="en-US"/>
        </a:p>
      </dgm:t>
    </dgm:pt>
    <dgm:pt modelId="{3DB818A2-EE14-4844-BAF2-0476327C72D9}" type="pres">
      <dgm:prSet presAssocID="{84DA04B9-25B4-4987-8CEA-8A67F60DDA39}" presName="node" presStyleLbl="node1" presStyleIdx="1" presStyleCnt="5">
        <dgm:presLayoutVars>
          <dgm:bulletEnabled val="1"/>
        </dgm:presLayoutVars>
      </dgm:prSet>
      <dgm:spPr/>
      <dgm:t>
        <a:bodyPr/>
        <a:lstStyle/>
        <a:p>
          <a:endParaRPr lang="zh-CN" altLang="en-US"/>
        </a:p>
      </dgm:t>
    </dgm:pt>
    <dgm:pt modelId="{4EAF853E-2611-4D8B-A35C-13C5D16B06E2}" type="pres">
      <dgm:prSet presAssocID="{4AAC4CEE-35F9-4CE5-A533-9ED2039FCFA1}" presName="sibTrans" presStyleLbl="sibTrans2D1" presStyleIdx="1" presStyleCnt="5"/>
      <dgm:spPr/>
      <dgm:t>
        <a:bodyPr/>
        <a:lstStyle/>
        <a:p>
          <a:endParaRPr lang="zh-CN" altLang="en-US"/>
        </a:p>
      </dgm:t>
    </dgm:pt>
    <dgm:pt modelId="{4525ECDF-8974-44E5-8AF8-FFD58C5C3932}" type="pres">
      <dgm:prSet presAssocID="{4AAC4CEE-35F9-4CE5-A533-9ED2039FCFA1}" presName="connectorText" presStyleLbl="sibTrans2D1" presStyleIdx="1" presStyleCnt="5"/>
      <dgm:spPr/>
      <dgm:t>
        <a:bodyPr/>
        <a:lstStyle/>
        <a:p>
          <a:endParaRPr lang="zh-CN" altLang="en-US"/>
        </a:p>
      </dgm:t>
    </dgm:pt>
    <dgm:pt modelId="{8A298C52-E272-449E-BD74-E463439383EB}" type="pres">
      <dgm:prSet presAssocID="{36F7527F-BA9D-4C8E-8D5B-0B1F104C31EA}" presName="node" presStyleLbl="node1" presStyleIdx="2" presStyleCnt="5">
        <dgm:presLayoutVars>
          <dgm:bulletEnabled val="1"/>
        </dgm:presLayoutVars>
      </dgm:prSet>
      <dgm:spPr/>
      <dgm:t>
        <a:bodyPr/>
        <a:lstStyle/>
        <a:p>
          <a:endParaRPr lang="zh-CN" altLang="en-US"/>
        </a:p>
      </dgm:t>
    </dgm:pt>
    <dgm:pt modelId="{6893AEA3-8580-4394-8C57-CF6788C91C55}" type="pres">
      <dgm:prSet presAssocID="{2BA6BC9A-0E71-45C9-9DDA-DC4A8E51760A}" presName="sibTrans" presStyleLbl="sibTrans2D1" presStyleIdx="2" presStyleCnt="5"/>
      <dgm:spPr/>
      <dgm:t>
        <a:bodyPr/>
        <a:lstStyle/>
        <a:p>
          <a:endParaRPr lang="zh-CN" altLang="en-US"/>
        </a:p>
      </dgm:t>
    </dgm:pt>
    <dgm:pt modelId="{A04C0C2E-EB7D-4DE7-8F95-C09FF61CFCC0}" type="pres">
      <dgm:prSet presAssocID="{2BA6BC9A-0E71-45C9-9DDA-DC4A8E51760A}" presName="connectorText" presStyleLbl="sibTrans2D1" presStyleIdx="2" presStyleCnt="5"/>
      <dgm:spPr/>
      <dgm:t>
        <a:bodyPr/>
        <a:lstStyle/>
        <a:p>
          <a:endParaRPr lang="zh-CN" altLang="en-US"/>
        </a:p>
      </dgm:t>
    </dgm:pt>
    <dgm:pt modelId="{B20C21D4-F652-4525-B720-3A7F7BF5B04E}" type="pres">
      <dgm:prSet presAssocID="{EFF78EE5-2294-44BD-8C4A-2468237617DB}" presName="node" presStyleLbl="node1" presStyleIdx="3" presStyleCnt="5">
        <dgm:presLayoutVars>
          <dgm:bulletEnabled val="1"/>
        </dgm:presLayoutVars>
      </dgm:prSet>
      <dgm:spPr/>
      <dgm:t>
        <a:bodyPr/>
        <a:lstStyle/>
        <a:p>
          <a:endParaRPr lang="zh-CN" altLang="en-US"/>
        </a:p>
      </dgm:t>
    </dgm:pt>
    <dgm:pt modelId="{05C3AFCE-C959-45EF-B765-F70294D0E2B8}" type="pres">
      <dgm:prSet presAssocID="{2B298EDF-AD2F-4F81-B44B-0B011111C5A3}" presName="sibTrans" presStyleLbl="sibTrans2D1" presStyleIdx="3" presStyleCnt="5"/>
      <dgm:spPr/>
      <dgm:t>
        <a:bodyPr/>
        <a:lstStyle/>
        <a:p>
          <a:endParaRPr lang="zh-CN" altLang="en-US"/>
        </a:p>
      </dgm:t>
    </dgm:pt>
    <dgm:pt modelId="{DC5CAA36-7DDE-489C-8971-F9E60C0A9AA9}" type="pres">
      <dgm:prSet presAssocID="{2B298EDF-AD2F-4F81-B44B-0B011111C5A3}" presName="connectorText" presStyleLbl="sibTrans2D1" presStyleIdx="3" presStyleCnt="5"/>
      <dgm:spPr/>
      <dgm:t>
        <a:bodyPr/>
        <a:lstStyle/>
        <a:p>
          <a:endParaRPr lang="zh-CN" altLang="en-US"/>
        </a:p>
      </dgm:t>
    </dgm:pt>
    <dgm:pt modelId="{7AF3D1C9-691F-4972-A4DF-A3F9A5FFA384}" type="pres">
      <dgm:prSet presAssocID="{5544B69C-DB4B-4E10-B72F-ABD847CF645A}" presName="node" presStyleLbl="node1" presStyleIdx="4" presStyleCnt="5">
        <dgm:presLayoutVars>
          <dgm:bulletEnabled val="1"/>
        </dgm:presLayoutVars>
      </dgm:prSet>
      <dgm:spPr/>
      <dgm:t>
        <a:bodyPr/>
        <a:lstStyle/>
        <a:p>
          <a:endParaRPr lang="zh-CN" altLang="en-US"/>
        </a:p>
      </dgm:t>
    </dgm:pt>
    <dgm:pt modelId="{FC3A0723-BF3C-4FA2-A69A-6E5A93AC7EA9}" type="pres">
      <dgm:prSet presAssocID="{87A02A6F-780C-4E93-9DDF-F0CD9D134DBF}" presName="sibTrans" presStyleLbl="sibTrans2D1" presStyleIdx="4" presStyleCnt="5"/>
      <dgm:spPr/>
      <dgm:t>
        <a:bodyPr/>
        <a:lstStyle/>
        <a:p>
          <a:endParaRPr lang="zh-CN" altLang="en-US"/>
        </a:p>
      </dgm:t>
    </dgm:pt>
    <dgm:pt modelId="{F863A7CC-4F7C-4376-94BE-279702E81A96}" type="pres">
      <dgm:prSet presAssocID="{87A02A6F-780C-4E93-9DDF-F0CD9D134DBF}" presName="connectorText" presStyleLbl="sibTrans2D1" presStyleIdx="4" presStyleCnt="5"/>
      <dgm:spPr/>
      <dgm:t>
        <a:bodyPr/>
        <a:lstStyle/>
        <a:p>
          <a:endParaRPr lang="zh-CN" altLang="en-US"/>
        </a:p>
      </dgm:t>
    </dgm:pt>
  </dgm:ptLst>
  <dgm:cxnLst>
    <dgm:cxn modelId="{91B7EE7F-FF7F-4648-8589-4DA35C575C72}" type="presOf" srcId="{5A89FE31-A3BB-4B93-BB70-9943290E6394}" destId="{5FD94124-F198-4807-A7D3-095A4595E3F7}" srcOrd="1" destOrd="0" presId="urn:microsoft.com/office/officeart/2005/8/layout/cycle2"/>
    <dgm:cxn modelId="{923779DF-F0A7-4D8B-9AAF-A6D8328948F1}" type="presOf" srcId="{5544B69C-DB4B-4E10-B72F-ABD847CF645A}" destId="{7AF3D1C9-691F-4972-A4DF-A3F9A5FFA384}" srcOrd="0" destOrd="0" presId="urn:microsoft.com/office/officeart/2005/8/layout/cycle2"/>
    <dgm:cxn modelId="{FD285FBE-C8AC-4878-9A86-518A94CB1B50}" type="presOf" srcId="{0B54105E-5B73-4C99-A53F-D09E6927F23C}" destId="{93B58F29-9F31-4CA1-B5CE-88719A2BED87}" srcOrd="0" destOrd="0" presId="urn:microsoft.com/office/officeart/2005/8/layout/cycle2"/>
    <dgm:cxn modelId="{3796BA8D-7C6C-4A8B-9375-F4CF876645F0}" srcId="{265D0C25-E65A-4983-B718-8F80E920844A}" destId="{36F7527F-BA9D-4C8E-8D5B-0B1F104C31EA}" srcOrd="2" destOrd="0" parTransId="{730A3220-D70F-4D70-B654-6D4B05947B33}" sibTransId="{2BA6BC9A-0E71-45C9-9DDA-DC4A8E51760A}"/>
    <dgm:cxn modelId="{741D2DFD-96C3-46FC-9E4E-7FB5D857758A}" type="presOf" srcId="{2BA6BC9A-0E71-45C9-9DDA-DC4A8E51760A}" destId="{A04C0C2E-EB7D-4DE7-8F95-C09FF61CFCC0}" srcOrd="1" destOrd="0" presId="urn:microsoft.com/office/officeart/2005/8/layout/cycle2"/>
    <dgm:cxn modelId="{FD81E500-9E49-446E-835A-755CFDACF2B9}" srcId="{265D0C25-E65A-4983-B718-8F80E920844A}" destId="{0B54105E-5B73-4C99-A53F-D09E6927F23C}" srcOrd="0" destOrd="0" parTransId="{9F7C854F-FB88-48CB-9B8F-9DE05B04CA58}" sibTransId="{5A89FE31-A3BB-4B93-BB70-9943290E6394}"/>
    <dgm:cxn modelId="{C112A690-21DF-47C9-9B35-25FCC6917333}" type="presOf" srcId="{2B298EDF-AD2F-4F81-B44B-0B011111C5A3}" destId="{DC5CAA36-7DDE-489C-8971-F9E60C0A9AA9}" srcOrd="1" destOrd="0" presId="urn:microsoft.com/office/officeart/2005/8/layout/cycle2"/>
    <dgm:cxn modelId="{B2C68F7A-A9A2-4FF4-8585-7F772B56E15B}" srcId="{265D0C25-E65A-4983-B718-8F80E920844A}" destId="{EFF78EE5-2294-44BD-8C4A-2468237617DB}" srcOrd="3" destOrd="0" parTransId="{4B323B28-355A-406B-A4EA-51F027FC76AB}" sibTransId="{2B298EDF-AD2F-4F81-B44B-0B011111C5A3}"/>
    <dgm:cxn modelId="{23CACA6E-0557-4B88-B799-BD39180AE383}" type="presOf" srcId="{265D0C25-E65A-4983-B718-8F80E920844A}" destId="{240609A3-44C8-40A9-89B3-11DFFA5C692F}" srcOrd="0" destOrd="0" presId="urn:microsoft.com/office/officeart/2005/8/layout/cycle2"/>
    <dgm:cxn modelId="{6D81F2AA-83FD-43CE-8975-3D0726A45F4F}" type="presOf" srcId="{36F7527F-BA9D-4C8E-8D5B-0B1F104C31EA}" destId="{8A298C52-E272-449E-BD74-E463439383EB}" srcOrd="0" destOrd="0" presId="urn:microsoft.com/office/officeart/2005/8/layout/cycle2"/>
    <dgm:cxn modelId="{0BCC726F-9FE7-4792-8E8F-5C634BF2266D}" srcId="{265D0C25-E65A-4983-B718-8F80E920844A}" destId="{84DA04B9-25B4-4987-8CEA-8A67F60DDA39}" srcOrd="1" destOrd="0" parTransId="{4A94F748-702D-445B-B964-E3FC52E72362}" sibTransId="{4AAC4CEE-35F9-4CE5-A533-9ED2039FCFA1}"/>
    <dgm:cxn modelId="{63D7162E-2749-4F08-9886-E5F8F29FD5F9}" type="presOf" srcId="{EFF78EE5-2294-44BD-8C4A-2468237617DB}" destId="{B20C21D4-F652-4525-B720-3A7F7BF5B04E}" srcOrd="0" destOrd="0" presId="urn:microsoft.com/office/officeart/2005/8/layout/cycle2"/>
    <dgm:cxn modelId="{08E09F64-CEE3-49AA-AB0D-1FB8F2592B27}" type="presOf" srcId="{2B298EDF-AD2F-4F81-B44B-0B011111C5A3}" destId="{05C3AFCE-C959-45EF-B765-F70294D0E2B8}" srcOrd="0" destOrd="0" presId="urn:microsoft.com/office/officeart/2005/8/layout/cycle2"/>
    <dgm:cxn modelId="{D0534ECF-D89E-478F-BB20-3FF4D168D59E}" srcId="{265D0C25-E65A-4983-B718-8F80E920844A}" destId="{5544B69C-DB4B-4E10-B72F-ABD847CF645A}" srcOrd="4" destOrd="0" parTransId="{E88A921D-E0FF-44B0-B38C-A98018141376}" sibTransId="{87A02A6F-780C-4E93-9DDF-F0CD9D134DBF}"/>
    <dgm:cxn modelId="{D3ABDFC9-7032-4E8F-A066-6B3C8CFEE2D4}" type="presOf" srcId="{4AAC4CEE-35F9-4CE5-A533-9ED2039FCFA1}" destId="{4EAF853E-2611-4D8B-A35C-13C5D16B06E2}" srcOrd="0" destOrd="0" presId="urn:microsoft.com/office/officeart/2005/8/layout/cycle2"/>
    <dgm:cxn modelId="{3AAAAD85-377F-4498-B976-E102353F708D}" type="presOf" srcId="{2BA6BC9A-0E71-45C9-9DDA-DC4A8E51760A}" destId="{6893AEA3-8580-4394-8C57-CF6788C91C55}" srcOrd="0" destOrd="0" presId="urn:microsoft.com/office/officeart/2005/8/layout/cycle2"/>
    <dgm:cxn modelId="{61BC095B-08B7-4A47-B9D7-2E80110CBB3C}" type="presOf" srcId="{5A89FE31-A3BB-4B93-BB70-9943290E6394}" destId="{66B7F266-777F-4E84-82A6-24FC1635F612}" srcOrd="0" destOrd="0" presId="urn:microsoft.com/office/officeart/2005/8/layout/cycle2"/>
    <dgm:cxn modelId="{1E192C3B-DDCD-492F-98B8-22510144D45D}" type="presOf" srcId="{4AAC4CEE-35F9-4CE5-A533-9ED2039FCFA1}" destId="{4525ECDF-8974-44E5-8AF8-FFD58C5C3932}" srcOrd="1" destOrd="0" presId="urn:microsoft.com/office/officeart/2005/8/layout/cycle2"/>
    <dgm:cxn modelId="{0DF0A31B-6753-43AC-9A37-9B4983FA4F6A}" type="presOf" srcId="{87A02A6F-780C-4E93-9DDF-F0CD9D134DBF}" destId="{F863A7CC-4F7C-4376-94BE-279702E81A96}" srcOrd="1" destOrd="0" presId="urn:microsoft.com/office/officeart/2005/8/layout/cycle2"/>
    <dgm:cxn modelId="{7B923763-DA28-4210-8EFB-CFA209F79927}" type="presOf" srcId="{87A02A6F-780C-4E93-9DDF-F0CD9D134DBF}" destId="{FC3A0723-BF3C-4FA2-A69A-6E5A93AC7EA9}" srcOrd="0" destOrd="0" presId="urn:microsoft.com/office/officeart/2005/8/layout/cycle2"/>
    <dgm:cxn modelId="{B71AD010-5EAC-4E6A-A733-DF7176400329}" type="presOf" srcId="{84DA04B9-25B4-4987-8CEA-8A67F60DDA39}" destId="{3DB818A2-EE14-4844-BAF2-0476327C72D9}" srcOrd="0" destOrd="0" presId="urn:microsoft.com/office/officeart/2005/8/layout/cycle2"/>
    <dgm:cxn modelId="{3DAF3E6B-2FCF-40CF-86FC-6DF112E8CC56}" type="presParOf" srcId="{240609A3-44C8-40A9-89B3-11DFFA5C692F}" destId="{93B58F29-9F31-4CA1-B5CE-88719A2BED87}" srcOrd="0" destOrd="0" presId="urn:microsoft.com/office/officeart/2005/8/layout/cycle2"/>
    <dgm:cxn modelId="{5EED3EAC-3AF6-4270-AE92-135D7BD01DBC}" type="presParOf" srcId="{240609A3-44C8-40A9-89B3-11DFFA5C692F}" destId="{66B7F266-777F-4E84-82A6-24FC1635F612}" srcOrd="1" destOrd="0" presId="urn:microsoft.com/office/officeart/2005/8/layout/cycle2"/>
    <dgm:cxn modelId="{1EE8E78F-A180-4E61-BB46-92ADCBCA21E7}" type="presParOf" srcId="{66B7F266-777F-4E84-82A6-24FC1635F612}" destId="{5FD94124-F198-4807-A7D3-095A4595E3F7}" srcOrd="0" destOrd="0" presId="urn:microsoft.com/office/officeart/2005/8/layout/cycle2"/>
    <dgm:cxn modelId="{5B4E8CF0-E0F2-4B23-B1DD-F9D2A2476012}" type="presParOf" srcId="{240609A3-44C8-40A9-89B3-11DFFA5C692F}" destId="{3DB818A2-EE14-4844-BAF2-0476327C72D9}" srcOrd="2" destOrd="0" presId="urn:microsoft.com/office/officeart/2005/8/layout/cycle2"/>
    <dgm:cxn modelId="{88C0BFCF-A5ED-46B2-AA6A-91C6A7D6FCF5}" type="presParOf" srcId="{240609A3-44C8-40A9-89B3-11DFFA5C692F}" destId="{4EAF853E-2611-4D8B-A35C-13C5D16B06E2}" srcOrd="3" destOrd="0" presId="urn:microsoft.com/office/officeart/2005/8/layout/cycle2"/>
    <dgm:cxn modelId="{140898E9-643F-403E-80F4-23293237FA8F}" type="presParOf" srcId="{4EAF853E-2611-4D8B-A35C-13C5D16B06E2}" destId="{4525ECDF-8974-44E5-8AF8-FFD58C5C3932}" srcOrd="0" destOrd="0" presId="urn:microsoft.com/office/officeart/2005/8/layout/cycle2"/>
    <dgm:cxn modelId="{81B36146-A8EE-4C26-88FB-C685E7C89ECF}" type="presParOf" srcId="{240609A3-44C8-40A9-89B3-11DFFA5C692F}" destId="{8A298C52-E272-449E-BD74-E463439383EB}" srcOrd="4" destOrd="0" presId="urn:microsoft.com/office/officeart/2005/8/layout/cycle2"/>
    <dgm:cxn modelId="{F0026813-2472-458E-A172-9169A7A3AA43}" type="presParOf" srcId="{240609A3-44C8-40A9-89B3-11DFFA5C692F}" destId="{6893AEA3-8580-4394-8C57-CF6788C91C55}" srcOrd="5" destOrd="0" presId="urn:microsoft.com/office/officeart/2005/8/layout/cycle2"/>
    <dgm:cxn modelId="{E43CBF8D-2A76-4A57-B13A-4BF0EC1C779A}" type="presParOf" srcId="{6893AEA3-8580-4394-8C57-CF6788C91C55}" destId="{A04C0C2E-EB7D-4DE7-8F95-C09FF61CFCC0}" srcOrd="0" destOrd="0" presId="urn:microsoft.com/office/officeart/2005/8/layout/cycle2"/>
    <dgm:cxn modelId="{645AF1C3-5FF6-4F9D-A4FF-7C6F455490F7}" type="presParOf" srcId="{240609A3-44C8-40A9-89B3-11DFFA5C692F}" destId="{B20C21D4-F652-4525-B720-3A7F7BF5B04E}" srcOrd="6" destOrd="0" presId="urn:microsoft.com/office/officeart/2005/8/layout/cycle2"/>
    <dgm:cxn modelId="{F5F7E6F7-E48C-4B56-8676-8024843DABDF}" type="presParOf" srcId="{240609A3-44C8-40A9-89B3-11DFFA5C692F}" destId="{05C3AFCE-C959-45EF-B765-F70294D0E2B8}" srcOrd="7" destOrd="0" presId="urn:microsoft.com/office/officeart/2005/8/layout/cycle2"/>
    <dgm:cxn modelId="{FDF1BC3E-D056-4BAD-9E5D-F8E616ACD695}" type="presParOf" srcId="{05C3AFCE-C959-45EF-B765-F70294D0E2B8}" destId="{DC5CAA36-7DDE-489C-8971-F9E60C0A9AA9}" srcOrd="0" destOrd="0" presId="urn:microsoft.com/office/officeart/2005/8/layout/cycle2"/>
    <dgm:cxn modelId="{1966D2E3-F5D4-4386-8571-2A80CEE88DB7}" type="presParOf" srcId="{240609A3-44C8-40A9-89B3-11DFFA5C692F}" destId="{7AF3D1C9-691F-4972-A4DF-A3F9A5FFA384}" srcOrd="8" destOrd="0" presId="urn:microsoft.com/office/officeart/2005/8/layout/cycle2"/>
    <dgm:cxn modelId="{376AAD8D-4C22-44F8-8AC8-7FC3DB2B37F9}" type="presParOf" srcId="{240609A3-44C8-40A9-89B3-11DFFA5C692F}" destId="{FC3A0723-BF3C-4FA2-A69A-6E5A93AC7EA9}" srcOrd="9" destOrd="0" presId="urn:microsoft.com/office/officeart/2005/8/layout/cycle2"/>
    <dgm:cxn modelId="{8E0D7199-736F-4A79-BB24-DDCB8C6C5093}" type="presParOf" srcId="{FC3A0723-BF3C-4FA2-A69A-6E5A93AC7EA9}" destId="{F863A7CC-4F7C-4376-94BE-279702E81A9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743575" cy="4609465"/>
        <a:chOff x="0" y="0"/>
        <a:chExt cx="5743575" cy="4609465"/>
      </a:xfrm>
    </dsp:grpSpPr>
    <dsp:sp modelId="{93B58F29-9F31-4CA1-B5CE-88719A2BED87}">
      <dsp:nvSpPr>
        <dsp:cNvPr id="3" name="椭圆 2"/>
        <dsp:cNvSpPr/>
      </dsp:nvSpPr>
      <dsp:spPr bwMode="white">
        <a:xfrm>
          <a:off x="2175128" y="0"/>
          <a:ext cx="1393319" cy="1393319"/>
        </a:xfrm>
        <a:prstGeom prst="ellipse">
          <a:avLst/>
        </a:prstGeom>
        <a:sp3d prstMaterial="plastic">
          <a:bevelT w="120900" h="88900"/>
          <a:bevelB w="88900" h="31750" prst="angle"/>
        </a:sp3d>
      </dsp:spPr>
      <dsp:style>
        <a:lnRef idx="0">
          <a:schemeClr val="lt1"/>
        </a:lnRef>
        <a:fillRef idx="3">
          <a:schemeClr val="accent5">
            <a:hueOff val="0"/>
            <a:satOff val="0"/>
            <a:lumOff val="0"/>
            <a:alpha val="100000"/>
          </a:schemeClr>
        </a:fillRef>
        <a:effectRef idx="2">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latin typeface="华文新魏" panose="02010800040101010101" pitchFamily="2" charset="-122"/>
              <a:ea typeface="华文新魏" panose="02010800040101010101" pitchFamily="2" charset="-122"/>
            </a:rPr>
            <a:t>微型化</a:t>
          </a:r>
          <a:endParaRPr lang="zh-CN" altLang="en-US" sz="2000" b="1" dirty="0">
            <a:latin typeface="华文新魏" panose="02010800040101010101" pitchFamily="2" charset="-122"/>
            <a:ea typeface="华文新魏" panose="02010800040101010101" pitchFamily="2" charset="-122"/>
          </a:endParaRPr>
        </a:p>
      </dsp:txBody>
      <dsp:txXfrm>
        <a:off x="2175128" y="0"/>
        <a:ext cx="1393319" cy="1393319"/>
      </dsp:txXfrm>
    </dsp:sp>
    <dsp:sp modelId="{66B7F266-777F-4E84-82A6-24FC1635F612}">
      <dsp:nvSpPr>
        <dsp:cNvPr id="4" name="右箭头 3"/>
        <dsp:cNvSpPr/>
      </dsp:nvSpPr>
      <dsp:spPr bwMode="white">
        <a:xfrm rot="2159999">
          <a:off x="3532587" y="1075766"/>
          <a:ext cx="369230" cy="470245"/>
        </a:xfrm>
        <a:prstGeom prst="rightArrow">
          <a:avLst>
            <a:gd name="adj1" fmla="val 60000"/>
            <a:gd name="adj2" fmla="val 50000"/>
          </a:avLst>
        </a:prstGeom>
        <a:sp3d z="-80000" prstMaterial="plastic">
          <a:bevelT w="50800" h="50800"/>
          <a:bevelB w="25400" h="25400" prst="angle"/>
        </a:sp3d>
      </dsp:spPr>
      <dsp:style>
        <a:lnRef idx="0">
          <a:schemeClr val="lt1"/>
        </a:lnRef>
        <a:fillRef idx="3">
          <a:schemeClr val="accent5">
            <a:hueOff val="0"/>
            <a:satOff val="0"/>
            <a:lumOff val="0"/>
            <a:alpha val="100000"/>
          </a:schemeClr>
        </a:fillRef>
        <a:effectRef idx="2">
          <a:scrgbClr r="0" g="0" b="0"/>
        </a:effectRef>
        <a:fontRef idx="minor">
          <a:schemeClr val="lt1"/>
        </a:fontRef>
      </dsp:style>
      <dsp:txBody>
        <a:bodyPr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zh-CN" altLang="en-US"/>
        </a:p>
      </dsp:txBody>
      <dsp:txXfrm rot="2159999">
        <a:off x="3532587" y="1075766"/>
        <a:ext cx="369230" cy="470245"/>
      </dsp:txXfrm>
    </dsp:sp>
    <dsp:sp modelId="{3DB818A2-EE14-4844-BAF2-0476327C72D9}">
      <dsp:nvSpPr>
        <dsp:cNvPr id="5" name="椭圆 4"/>
        <dsp:cNvSpPr/>
      </dsp:nvSpPr>
      <dsp:spPr bwMode="white">
        <a:xfrm>
          <a:off x="3865956" y="1228458"/>
          <a:ext cx="1393319" cy="1393319"/>
        </a:xfrm>
        <a:prstGeom prst="ellipse">
          <a:avLst/>
        </a:prstGeom>
        <a:sp3d prstMaterial="plastic">
          <a:bevelT w="120900" h="88900"/>
          <a:bevelB w="88900" h="31750" prst="angle"/>
        </a:sp3d>
      </dsp:spPr>
      <dsp:style>
        <a:lnRef idx="0">
          <a:schemeClr val="lt1"/>
        </a:lnRef>
        <a:fillRef idx="3">
          <a:schemeClr val="accent5">
            <a:hueOff val="-1845000"/>
            <a:satOff val="-2548"/>
            <a:lumOff val="-979"/>
            <a:alpha val="100000"/>
          </a:schemeClr>
        </a:fillRef>
        <a:effectRef idx="2">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latin typeface="华文新魏" panose="02010800040101010101" pitchFamily="2" charset="-122"/>
              <a:ea typeface="华文新魏" panose="02010800040101010101" pitchFamily="2" charset="-122"/>
            </a:rPr>
            <a:t>低成本</a:t>
          </a:r>
        </a:p>
      </dsp:txBody>
      <dsp:txXfrm>
        <a:off x="3865956" y="1228458"/>
        <a:ext cx="1393319" cy="1393319"/>
      </dsp:txXfrm>
    </dsp:sp>
    <dsp:sp modelId="{4EAF853E-2611-4D8B-A35C-13C5D16B06E2}">
      <dsp:nvSpPr>
        <dsp:cNvPr id="6" name="右箭头 5"/>
        <dsp:cNvSpPr/>
      </dsp:nvSpPr>
      <dsp:spPr bwMode="white">
        <a:xfrm rot="6480000">
          <a:off x="4055081" y="2683839"/>
          <a:ext cx="369230" cy="470245"/>
        </a:xfrm>
        <a:prstGeom prst="rightArrow">
          <a:avLst>
            <a:gd name="adj1" fmla="val 60000"/>
            <a:gd name="adj2" fmla="val 50000"/>
          </a:avLst>
        </a:prstGeom>
        <a:sp3d z="-80000" prstMaterial="plastic">
          <a:bevelT w="50800" h="50800"/>
          <a:bevelB w="25400" h="25400" prst="angle"/>
        </a:sp3d>
      </dsp:spPr>
      <dsp:style>
        <a:lnRef idx="0">
          <a:schemeClr val="lt1"/>
        </a:lnRef>
        <a:fillRef idx="3">
          <a:schemeClr val="accent5">
            <a:hueOff val="-1845000"/>
            <a:satOff val="-2548"/>
            <a:lumOff val="-979"/>
            <a:alpha val="100000"/>
          </a:schemeClr>
        </a:fillRef>
        <a:effectRef idx="2">
          <a:scrgbClr r="0" g="0" b="0"/>
        </a:effectRef>
        <a:fontRef idx="minor">
          <a:schemeClr val="lt1"/>
        </a:fontRef>
      </dsp:style>
      <dsp:txBody>
        <a:bodyPr rot="10800000"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zh-CN" altLang="en-US"/>
        </a:p>
      </dsp:txBody>
      <dsp:txXfrm rot="6480000">
        <a:off x="4055081" y="2683839"/>
        <a:ext cx="369230" cy="470245"/>
      </dsp:txXfrm>
    </dsp:sp>
    <dsp:sp modelId="{8A298C52-E272-449E-BD74-E463439383EB}">
      <dsp:nvSpPr>
        <dsp:cNvPr id="7" name="椭圆 6"/>
        <dsp:cNvSpPr/>
      </dsp:nvSpPr>
      <dsp:spPr bwMode="white">
        <a:xfrm>
          <a:off x="3220117" y="3216146"/>
          <a:ext cx="1393319" cy="1393319"/>
        </a:xfrm>
        <a:prstGeom prst="ellipse">
          <a:avLst/>
        </a:prstGeom>
        <a:sp3d prstMaterial="plastic">
          <a:bevelT w="120900" h="88900"/>
          <a:bevelB w="88900" h="31750" prst="angle"/>
        </a:sp3d>
      </dsp:spPr>
      <dsp:style>
        <a:lnRef idx="0">
          <a:schemeClr val="lt1"/>
        </a:lnRef>
        <a:fillRef idx="3">
          <a:schemeClr val="accent5">
            <a:hueOff val="-3690000"/>
            <a:satOff val="-5097"/>
            <a:lumOff val="-1960"/>
            <a:alpha val="100000"/>
          </a:schemeClr>
        </a:fillRef>
        <a:effectRef idx="2">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latin typeface="华文新魏" panose="02010800040101010101" pitchFamily="2" charset="-122"/>
              <a:ea typeface="华文新魏" panose="02010800040101010101" pitchFamily="2" charset="-122"/>
            </a:rPr>
            <a:t>低功耗</a:t>
          </a:r>
        </a:p>
      </dsp:txBody>
      <dsp:txXfrm>
        <a:off x="3220117" y="3216146"/>
        <a:ext cx="1393319" cy="1393319"/>
      </dsp:txXfrm>
    </dsp:sp>
    <dsp:sp modelId="{6893AEA3-8580-4394-8C57-CF6788C91C55}">
      <dsp:nvSpPr>
        <dsp:cNvPr id="8" name="右箭头 7"/>
        <dsp:cNvSpPr/>
      </dsp:nvSpPr>
      <dsp:spPr bwMode="white">
        <a:xfrm rot="10800000">
          <a:off x="2687173" y="3677683"/>
          <a:ext cx="369230" cy="470245"/>
        </a:xfrm>
        <a:prstGeom prst="rightArrow">
          <a:avLst>
            <a:gd name="adj1" fmla="val 60000"/>
            <a:gd name="adj2" fmla="val 50000"/>
          </a:avLst>
        </a:prstGeom>
        <a:sp3d z="-80000" prstMaterial="plastic">
          <a:bevelT w="50800" h="50800"/>
          <a:bevelB w="25400" h="25400" prst="angle"/>
        </a:sp3d>
      </dsp:spPr>
      <dsp:style>
        <a:lnRef idx="0">
          <a:schemeClr val="lt1"/>
        </a:lnRef>
        <a:fillRef idx="3">
          <a:schemeClr val="accent5">
            <a:hueOff val="-3690000"/>
            <a:satOff val="-5097"/>
            <a:lumOff val="-1960"/>
            <a:alpha val="100000"/>
          </a:schemeClr>
        </a:fillRef>
        <a:effectRef idx="2">
          <a:scrgbClr r="0" g="0" b="0"/>
        </a:effectRef>
        <a:fontRef idx="minor">
          <a:schemeClr val="lt1"/>
        </a:fontRef>
      </dsp:style>
      <dsp:txBody>
        <a:bodyPr rot="10800000"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zh-CN" altLang="en-US"/>
        </a:p>
      </dsp:txBody>
      <dsp:txXfrm rot="10800000">
        <a:off x="2687173" y="3677683"/>
        <a:ext cx="369230" cy="470245"/>
      </dsp:txXfrm>
    </dsp:sp>
    <dsp:sp modelId="{B20C21D4-F652-4525-B720-3A7F7BF5B04E}">
      <dsp:nvSpPr>
        <dsp:cNvPr id="9" name="椭圆 8"/>
        <dsp:cNvSpPr/>
      </dsp:nvSpPr>
      <dsp:spPr bwMode="white">
        <a:xfrm>
          <a:off x="1130139" y="3216146"/>
          <a:ext cx="1393319" cy="1393319"/>
        </a:xfrm>
        <a:prstGeom prst="ellipse">
          <a:avLst/>
        </a:prstGeom>
        <a:sp3d prstMaterial="plastic">
          <a:bevelT w="120900" h="88900"/>
          <a:bevelB w="88900" h="31750" prst="angle"/>
        </a:sp3d>
      </dsp:spPr>
      <dsp:style>
        <a:lnRef idx="0">
          <a:schemeClr val="lt1"/>
        </a:lnRef>
        <a:fillRef idx="3">
          <a:schemeClr val="accent5">
            <a:hueOff val="-5535000"/>
            <a:satOff val="-7646"/>
            <a:lumOff val="-2940"/>
            <a:alpha val="100000"/>
          </a:schemeClr>
        </a:fillRef>
        <a:effectRef idx="2">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latin typeface="华文新魏" panose="02010800040101010101" pitchFamily="2" charset="-122"/>
              <a:ea typeface="华文新魏" panose="02010800040101010101" pitchFamily="2" charset="-122"/>
            </a:rPr>
            <a:t>灵活性</a:t>
          </a:r>
        </a:p>
      </dsp:txBody>
      <dsp:txXfrm>
        <a:off x="1130139" y="3216146"/>
        <a:ext cx="1393319" cy="1393319"/>
      </dsp:txXfrm>
    </dsp:sp>
    <dsp:sp modelId="{05C3AFCE-C959-45EF-B765-F70294D0E2B8}">
      <dsp:nvSpPr>
        <dsp:cNvPr id="10" name="右箭头 9"/>
        <dsp:cNvSpPr/>
      </dsp:nvSpPr>
      <dsp:spPr bwMode="white">
        <a:xfrm rot="15120000">
          <a:off x="1319264" y="2683839"/>
          <a:ext cx="369230" cy="470245"/>
        </a:xfrm>
        <a:prstGeom prst="rightArrow">
          <a:avLst>
            <a:gd name="adj1" fmla="val 60000"/>
            <a:gd name="adj2" fmla="val 50000"/>
          </a:avLst>
        </a:prstGeom>
        <a:sp3d z="-80000" prstMaterial="plastic">
          <a:bevelT w="50800" h="50800"/>
          <a:bevelB w="25400" h="25400" prst="angle"/>
        </a:sp3d>
      </dsp:spPr>
      <dsp:style>
        <a:lnRef idx="0">
          <a:schemeClr val="lt1"/>
        </a:lnRef>
        <a:fillRef idx="3">
          <a:schemeClr val="accent5">
            <a:hueOff val="-5535000"/>
            <a:satOff val="-7646"/>
            <a:lumOff val="-2940"/>
            <a:alpha val="100000"/>
          </a:schemeClr>
        </a:fillRef>
        <a:effectRef idx="2">
          <a:scrgbClr r="0" g="0" b="0"/>
        </a:effectRef>
        <a:fontRef idx="minor">
          <a:schemeClr val="lt1"/>
        </a:fontRef>
      </dsp:style>
      <dsp:txBody>
        <a:bodyPr rot="10800000"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zh-CN" altLang="en-US"/>
        </a:p>
      </dsp:txBody>
      <dsp:txXfrm rot="15120000">
        <a:off x="1319264" y="2683839"/>
        <a:ext cx="369230" cy="470245"/>
      </dsp:txXfrm>
    </dsp:sp>
    <dsp:sp modelId="{7AF3D1C9-691F-4972-A4DF-A3F9A5FFA384}">
      <dsp:nvSpPr>
        <dsp:cNvPr id="11" name="椭圆 10"/>
        <dsp:cNvSpPr/>
      </dsp:nvSpPr>
      <dsp:spPr bwMode="white">
        <a:xfrm>
          <a:off x="484300" y="1228458"/>
          <a:ext cx="1393319" cy="1393319"/>
        </a:xfrm>
        <a:prstGeom prst="ellipse">
          <a:avLst/>
        </a:prstGeom>
        <a:sp3d prstMaterial="plastic">
          <a:bevelT w="120900" h="88900"/>
          <a:bevelB w="88900" h="31750" prst="angle"/>
        </a:sp3d>
      </dsp:spPr>
      <dsp:style>
        <a:lnRef idx="0">
          <a:schemeClr val="lt1"/>
        </a:lnRef>
        <a:fillRef idx="3">
          <a:schemeClr val="accent5">
            <a:hueOff val="-7380000"/>
            <a:satOff val="-10195"/>
            <a:lumOff val="-3921"/>
            <a:alpha val="100000"/>
          </a:schemeClr>
        </a:fillRef>
        <a:effectRef idx="2">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latin typeface="华文新魏" panose="02010800040101010101" pitchFamily="2" charset="-122"/>
              <a:ea typeface="华文新魏" panose="02010800040101010101" pitchFamily="2" charset="-122"/>
            </a:rPr>
            <a:t>鲁棒性</a:t>
          </a:r>
        </a:p>
      </dsp:txBody>
      <dsp:txXfrm>
        <a:off x="484300" y="1228458"/>
        <a:ext cx="1393319" cy="1393319"/>
      </dsp:txXfrm>
    </dsp:sp>
    <dsp:sp modelId="{FC3A0723-BF3C-4FA2-A69A-6E5A93AC7EA9}">
      <dsp:nvSpPr>
        <dsp:cNvPr id="12" name="右箭头 11"/>
        <dsp:cNvSpPr/>
      </dsp:nvSpPr>
      <dsp:spPr bwMode="white">
        <a:xfrm rot="-2159999">
          <a:off x="1841759" y="1075766"/>
          <a:ext cx="369230" cy="470245"/>
        </a:xfrm>
        <a:prstGeom prst="rightArrow">
          <a:avLst>
            <a:gd name="adj1" fmla="val 60000"/>
            <a:gd name="adj2" fmla="val 50000"/>
          </a:avLst>
        </a:prstGeom>
        <a:sp3d z="-80000" prstMaterial="plastic">
          <a:bevelT w="50800" h="50800"/>
          <a:bevelB w="25400" h="25400" prst="angle"/>
        </a:sp3d>
      </dsp:spPr>
      <dsp:style>
        <a:lnRef idx="0">
          <a:schemeClr val="lt1"/>
        </a:lnRef>
        <a:fillRef idx="3">
          <a:schemeClr val="accent5">
            <a:hueOff val="-7380000"/>
            <a:satOff val="-10195"/>
            <a:lumOff val="-3921"/>
            <a:alpha val="100000"/>
          </a:schemeClr>
        </a:fillRef>
        <a:effectRef idx="2">
          <a:scrgbClr r="0" g="0" b="0"/>
        </a:effectRef>
        <a:fontRef idx="minor">
          <a:schemeClr val="lt1"/>
        </a:fontRef>
      </dsp:style>
      <dsp:txBody>
        <a:bodyPr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zh-CN" altLang="en-US"/>
        </a:p>
      </dsp:txBody>
      <dsp:txXfrm rot="-2159999">
        <a:off x="1841759" y="1075766"/>
        <a:ext cx="369230" cy="47024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1755B6-0C3E-4F0C-BF6C-16E867B5A9B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2432D-7D6E-451E-9D5A-7906F4008F1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无线传感器网络的研究有应用背景的需求，也有技术背景的支持。首先是基于传感器的发展，一方面微机电系统</a:t>
            </a:r>
            <a:r>
              <a:rPr lang="en-US" altLang="zh-CN"/>
              <a:t>MEMS</a:t>
            </a:r>
            <a:r>
              <a:rPr lang="zh-CN" altLang="en-US"/>
              <a:t>为传感器微型化、智能化、网络化提供了技术支持。同时借助嵌入式技术的发展，产生了微型智能传感器。另一方面，随着无线通信技术的发展，传感器间实现了无线通信，形成无线传感器。并且从无线分组网发展到无线自组网。也就是在传感器技术和通信技术的发展下，再加上嵌入式技术、网络技术、分布式数据处理等技术的综合发展，从而产生了无线传感器网络。因此说无线传感器网络是</a:t>
            </a:r>
            <a:r>
              <a:rPr lang="zh-CN" altLang="en-US" b="1">
                <a:sym typeface="+mn-ea"/>
              </a:rPr>
              <a:t>多学科高度交叉的、知识高度集成的研究领域。</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看一下无线传感器网络的基本组成结构，它由传感器节点、汇聚节点和管理节点组成。传感器节点可以部署在任意的监测区域，像山体、桥梁、井下等人员不易到达、危险的区域，每个传感器节点包括采集模块、处理模块、通信模块等，可以制作成硬币大小，所以称为智能尘埃。每个节点将采集的数据通过无线通信方式多跳最后传到汇聚节点。汇聚节点就可以通过互联网或卫星连接到用户，就是管理节点。这就是无线传感器网络的组成结构。</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我们先看第一项技术：拓扑控制。</a:t>
            </a:r>
            <a:r>
              <a:rPr lang="en-US" altLang="zh-CN" b="1">
                <a:latin typeface="等线" panose="02010600030101010101" charset="-122"/>
                <a:ea typeface="等线" panose="02010600030101010101" charset="-122"/>
                <a:cs typeface="等线" panose="02010600030101010101" charset="-122"/>
                <a:sym typeface="+mn-ea"/>
              </a:rPr>
              <a:t> 拓扑</a:t>
            </a:r>
            <a:r>
              <a:rPr lang="zh-CN" altLang="en-US" b="1">
                <a:latin typeface="等线" panose="02010600030101010101" charset="-122"/>
                <a:ea typeface="等线" panose="02010600030101010101" charset="-122"/>
                <a:cs typeface="等线" panose="02010600030101010101" charset="-122"/>
                <a:sym typeface="+mn-ea"/>
              </a:rPr>
              <a:t>（</a:t>
            </a:r>
            <a:r>
              <a:rPr lang="en-US" altLang="zh-CN" b="1">
                <a:latin typeface="等线" panose="02010600030101010101" charset="-122"/>
                <a:ea typeface="等线" panose="02010600030101010101" charset="-122"/>
                <a:cs typeface="等线" panose="02010600030101010101" charset="-122"/>
                <a:sym typeface="+mn-ea"/>
              </a:rPr>
              <a:t>Topology</a:t>
            </a:r>
            <a:r>
              <a:rPr lang="zh-CN" altLang="en-US" b="1">
                <a:latin typeface="等线" panose="02010600030101010101" charset="-122"/>
                <a:ea typeface="等线" panose="02010600030101010101" charset="-122"/>
                <a:cs typeface="等线" panose="02010600030101010101" charset="-122"/>
                <a:sym typeface="+mn-ea"/>
              </a:rPr>
              <a:t>）是把网络中的设备抽象为一个点，把传输介质抽象为一条线，由点和线组成的几何图形，它</a:t>
            </a:r>
            <a:r>
              <a:rPr lang="en-US" altLang="zh-CN" b="1">
                <a:latin typeface="等线" panose="02010600030101010101" charset="-122"/>
                <a:ea typeface="等线" panose="02010600030101010101" charset="-122"/>
                <a:cs typeface="等线" panose="02010600030101010101" charset="-122"/>
                <a:sym typeface="+mn-ea"/>
              </a:rPr>
              <a:t>只考虑物体间的位置关系而不考虑它们的形状和大小</a:t>
            </a:r>
            <a:r>
              <a:rPr lang="zh-CN" altLang="en-US" b="1">
                <a:latin typeface="等线" panose="02010600030101010101" charset="-122"/>
                <a:ea typeface="等线" panose="02010600030101010101" charset="-122"/>
                <a:cs typeface="等线" panose="02010600030101010101" charset="-122"/>
                <a:sym typeface="+mn-ea"/>
              </a:rPr>
              <a:t>。例如右边这个图，每个士兵身上都装配有传感器节点，我们把每个节点看做一个点，节点间的传输看作一条线，这样形成的图形就是这个网络的拓扑结构。当士兵位置发生变化时，拓扑结构也要随之变化。因此</a:t>
            </a:r>
            <a:r>
              <a:rPr lang="zh-CN" altLang="en-US"/>
              <a:t>网络的拓扑结构反映出网中各实体的结构关系，这是建设网络的第一步，是实现各种网络协议的基础，它对网络的性能，系统的可靠性与通信费用都有重大影响。</a:t>
            </a:r>
            <a:r>
              <a:rPr lang="zh-CN" altLang="en-US" b="1">
                <a:latin typeface="等线" panose="02010600030101010101" charset="-122"/>
                <a:ea typeface="等线" panose="02010600030101010101" charset="-122"/>
                <a:cs typeface="等线" panose="02010600030101010101" charset="-122"/>
                <a:sym typeface="+mn-ea"/>
              </a:rPr>
              <a:t>通过拓扑控制自动生成的良好的</a:t>
            </a:r>
            <a:r>
              <a:rPr lang="zh-CN" altLang="en-US" b="1">
                <a:solidFill>
                  <a:srgbClr val="FF0000"/>
                </a:solidFill>
                <a:latin typeface="等线" panose="02010600030101010101" charset="-122"/>
                <a:ea typeface="等线" panose="02010600030101010101" charset="-122"/>
                <a:cs typeface="等线" panose="02010600030101010101" charset="-122"/>
                <a:sym typeface="+mn-ea"/>
              </a:rPr>
              <a:t>网络拓扑结构</a:t>
            </a:r>
            <a:r>
              <a:rPr lang="zh-CN" altLang="en-US" b="1">
                <a:latin typeface="等线" panose="02010600030101010101" charset="-122"/>
                <a:ea typeface="等线" panose="02010600030101010101" charset="-122"/>
                <a:cs typeface="等线" panose="02010600030101010101" charset="-122"/>
                <a:sym typeface="+mn-ea"/>
              </a:rPr>
              <a:t>，能够提高</a:t>
            </a:r>
            <a:r>
              <a:rPr lang="zh-CN" altLang="en-US" b="1">
                <a:solidFill>
                  <a:srgbClr val="FF0000"/>
                </a:solidFill>
                <a:latin typeface="等线" panose="02010600030101010101" charset="-122"/>
                <a:ea typeface="等线" panose="02010600030101010101" charset="-122"/>
                <a:cs typeface="等线" panose="02010600030101010101" charset="-122"/>
                <a:sym typeface="+mn-ea"/>
              </a:rPr>
              <a:t>路由协议</a:t>
            </a:r>
            <a:r>
              <a:rPr lang="zh-CN" altLang="en-US" b="1">
                <a:latin typeface="等线" panose="02010600030101010101" charset="-122"/>
                <a:ea typeface="等线" panose="02010600030101010101" charset="-122"/>
                <a:cs typeface="等线" panose="02010600030101010101" charset="-122"/>
                <a:sym typeface="+mn-ea"/>
              </a:rPr>
              <a:t>和</a:t>
            </a:r>
            <a:r>
              <a:rPr lang="zh-CN" altLang="en-US" b="1">
                <a:solidFill>
                  <a:srgbClr val="FF0000"/>
                </a:solidFill>
                <a:latin typeface="等线" panose="02010600030101010101" charset="-122"/>
                <a:ea typeface="等线" panose="02010600030101010101" charset="-122"/>
                <a:cs typeface="等线" panose="02010600030101010101" charset="-122"/>
                <a:sym typeface="+mn-ea"/>
              </a:rPr>
              <a:t>MAC协议</a:t>
            </a:r>
            <a:r>
              <a:rPr lang="zh-CN" altLang="en-US" b="1">
                <a:latin typeface="等线" panose="02010600030101010101" charset="-122"/>
                <a:ea typeface="等线" panose="02010600030101010101" charset="-122"/>
                <a:cs typeface="等线" panose="02010600030101010101" charset="-122"/>
                <a:sym typeface="+mn-ea"/>
              </a:rPr>
              <a:t>的效率，可为数据融合、时间同步和目标定位等很多方面奠定基础，有利于</a:t>
            </a:r>
            <a:r>
              <a:rPr lang="zh-CN" altLang="en-US" b="1">
                <a:solidFill>
                  <a:srgbClr val="FF0000"/>
                </a:solidFill>
                <a:latin typeface="等线" panose="02010600030101010101" charset="-122"/>
                <a:ea typeface="等线" panose="02010600030101010101" charset="-122"/>
                <a:cs typeface="等线" panose="02010600030101010101" charset="-122"/>
                <a:sym typeface="+mn-ea"/>
              </a:rPr>
              <a:t>节省节点的能量来延长网络的生存期</a:t>
            </a:r>
            <a:r>
              <a:rPr lang="zh-CN" altLang="en-US" b="1">
                <a:latin typeface="等线" panose="02010600030101010101" charset="-122"/>
                <a:ea typeface="等线" panose="02010600030101010101" charset="-122"/>
                <a:cs typeface="等线" panose="02010600030101010101" charset="-122"/>
                <a:sym typeface="+mn-ea"/>
              </a:rPr>
              <a:t>。例如右边这个图，士兵的不同位置对应一种拓扑结构。相对位置发生变化网络拓扑也随之变化。</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第二项技术：通信协议。下图是国际标准化组织</a:t>
            </a:r>
            <a:r>
              <a:rPr lang="en-US" altLang="zh-CN"/>
              <a:t>ISO</a:t>
            </a:r>
            <a:r>
              <a:rPr lang="zh-CN" altLang="en-US"/>
              <a:t>定义的开放式系统互联网络参考模型</a:t>
            </a:r>
            <a:r>
              <a:rPr lang="en-US" altLang="zh-CN"/>
              <a:t>OSI</a:t>
            </a:r>
            <a:r>
              <a:rPr lang="zh-CN" altLang="en-US"/>
              <a:t>，它定义的网络互联的七层框架，每一层实现各自的功能和协议。</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覆盖</a:t>
            </a:r>
            <a:r>
              <a:rPr lang="zh-CN" altLang="en-US">
                <a:sym typeface="+mn-ea"/>
              </a:rPr>
              <a:t>与连通</a:t>
            </a:r>
            <a:r>
              <a:rPr lang="zh-CN" altLang="en-US"/>
              <a:t>是无线传感器网络的两个最基本的问题。无线传感器网络的</a:t>
            </a:r>
            <a:r>
              <a:rPr lang="zh-CN" altLang="en-US">
                <a:sym typeface="+mn-ea"/>
              </a:rPr>
              <a:t>覆盖是指通过所有节点能够对整个目标区域进行监测，从而达到信息采集的目的。</a:t>
            </a:r>
            <a:r>
              <a:rPr lang="zh-CN" altLang="en-US"/>
              <a:t>连通指的是任意两个节点之间都能够进行通信，这是节点自组织形成网络的前提。覆盖</a:t>
            </a:r>
            <a:r>
              <a:rPr lang="zh-CN" altLang="en-US">
                <a:sym typeface="+mn-ea"/>
              </a:rPr>
              <a:t>与连通</a:t>
            </a:r>
            <a:r>
              <a:rPr lang="zh-CN" altLang="en-US"/>
              <a:t>不仅决定了一个无线传感器网络能否正常工作，还在很大程度上影响着整个网络的能耗、生存时间和服务质量等重要参数。因此，</a:t>
            </a:r>
            <a:r>
              <a:rPr b="1">
                <a:latin typeface="等线" panose="02010600030101010101" charset="-122"/>
                <a:ea typeface="等线" panose="02010600030101010101" charset="-122"/>
                <a:cs typeface="等线" panose="02010600030101010101" charset="-122"/>
                <a:sym typeface="+mn-ea"/>
              </a:rPr>
              <a:t>网络配置中</a:t>
            </a:r>
            <a:r>
              <a:rPr lang="zh-CN" b="1">
                <a:latin typeface="等线" panose="02010600030101010101" charset="-122"/>
                <a:ea typeface="等线" panose="02010600030101010101" charset="-122"/>
                <a:cs typeface="等线" panose="02010600030101010101" charset="-122"/>
                <a:sym typeface="+mn-ea"/>
              </a:rPr>
              <a:t>的</a:t>
            </a:r>
            <a:r>
              <a:rPr b="1">
                <a:latin typeface="等线" panose="02010600030101010101" charset="-122"/>
                <a:ea typeface="等线" panose="02010600030101010101" charset="-122"/>
                <a:cs typeface="等线" panose="02010600030101010101" charset="-122"/>
                <a:sym typeface="+mn-ea"/>
              </a:rPr>
              <a:t>覆盖与连通问题是无线传感器网络设计和规划需要面临的一个基本问题之一。</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传感网与物联网到底有什么不同？我们来看一下。或者说传感网和物联网本质上是一种东西，只是叙述的侧重点不同。</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可见，无线传感器网络在向全方位、智能化、微型化方向发展。衍生出一些典型的</a:t>
            </a:r>
            <a:r>
              <a:rPr lang="zh-CN" altLang="en-US">
                <a:sym typeface="+mn-ea"/>
              </a:rPr>
              <a:t>无线传感器网络有无线传感器与执行器结合的</a:t>
            </a:r>
            <a:r>
              <a:rPr lang="en-US" altLang="zh-CN">
                <a:sym typeface="+mn-ea"/>
              </a:rPr>
              <a:t>WSAN(Wireless Sensor and Actor Network)</a:t>
            </a:r>
            <a:r>
              <a:rPr lang="zh-CN" altLang="en-US"/>
              <a:t>网络、纳米</a:t>
            </a:r>
            <a:r>
              <a:rPr lang="en-US" altLang="zh-CN"/>
              <a:t>WSN</a:t>
            </a:r>
            <a:r>
              <a:rPr lang="zh-CN" altLang="en-US"/>
              <a:t>（</a:t>
            </a:r>
            <a:r>
              <a:rPr lang="en-US" altLang="zh-CN"/>
              <a:t>NWSN</a:t>
            </a:r>
            <a:r>
              <a:rPr lang="zh-CN" altLang="en-US"/>
              <a:t>）(Wireless Nano Sensor Networks, WNSN)、地下</a:t>
            </a:r>
            <a:r>
              <a:rPr lang="en-US" altLang="zh-CN"/>
              <a:t>WSN</a:t>
            </a:r>
            <a:r>
              <a:rPr lang="zh-CN" altLang="en-US"/>
              <a:t>（(Wireless Underground Sensor Network,WUSN)、水下</a:t>
            </a:r>
            <a:r>
              <a:rPr lang="en-US" altLang="zh-CN"/>
              <a:t>WSN</a:t>
            </a:r>
            <a:r>
              <a:rPr lang="zh-CN" altLang="en-US"/>
              <a:t>(Underwater wireless sensor network, UWSN)、无线多媒体传感器网络（Wireless Multimedia Sensor Network,WMSN)等等。大家注意一下，这些网络名称</a:t>
            </a:r>
            <a:r>
              <a:rPr lang="zh-CN" altLang="en-US">
                <a:sym typeface="+mn-ea"/>
              </a:rPr>
              <a:t>的</a:t>
            </a:r>
            <a:r>
              <a:rPr lang="zh-CN" altLang="en-US"/>
              <a:t>叫法不太统一，有的以无线</a:t>
            </a:r>
            <a:r>
              <a:rPr lang="en-US" altLang="zh-CN"/>
              <a:t>W</a:t>
            </a:r>
            <a:r>
              <a:rPr lang="zh-CN" altLang="en-US"/>
              <a:t>开头，有的以应用像</a:t>
            </a:r>
            <a:r>
              <a:rPr lang="en-US" altLang="zh-CN"/>
              <a:t>U</a:t>
            </a:r>
            <a:r>
              <a:rPr lang="zh-CN" altLang="en-US"/>
              <a:t>开头，大家在使用的时候注意要标注清楚。</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WAN</a:t>
            </a:r>
            <a:r>
              <a:rPr lang="zh-CN" altLang="en-US"/>
              <a:t>在各行各业有非常广阔的应用前景，像现在经常说到的智能家居、智慧医疗等等包含智能、智慧字眼的基本都属于</a:t>
            </a:r>
            <a:r>
              <a:rPr lang="en-US" altLang="zh-CN"/>
              <a:t>WSN</a:t>
            </a:r>
            <a:r>
              <a:rPr lang="zh-CN" altLang="en-US"/>
              <a:t>或物联网的应用，</a:t>
            </a:r>
            <a:r>
              <a:rPr lang="en-US" altLang="zh-CN"/>
              <a:t>WSN</a:t>
            </a:r>
            <a:r>
              <a:rPr lang="zh-CN" altLang="en-US"/>
              <a:t>和物联网的区别我们后面再具体介绍。这幅图中列举出一些应用领域，例如在军事和安全方面的应用智能安防、智慧交通、智能物流、工业中的应用智能制造</a:t>
            </a:r>
            <a:r>
              <a:rPr lang="en-US" altLang="zh-CN"/>
              <a:t>……</a:t>
            </a:r>
            <a:r>
              <a:rPr lang="zh-CN" altLang="en-US"/>
              <a:t>智慧农业、智能电网、智能手环、智慧医疗，以及可以拓展到一些全新的领域。</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atin typeface="汉仪中宋简" panose="02010600000101010101" charset="-122"/>
                <a:ea typeface="汉仪中宋简" panose="02010600000101010101" charset="-122"/>
              </a:defRPr>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F381-4499-4D1C-B5DB-A965A1487270}" type="slidenum">
              <a:rPr lang="zh-CN" altLang="en-US" smtClean="0"/>
            </a:fld>
            <a:endParaRPr lang="zh-CN" altLang="en-US"/>
          </a:p>
        </p:txBody>
      </p:sp>
      <p:sp>
        <p:nvSpPr>
          <p:cNvPr id="7" name="弧形 6"/>
          <p:cNvSpPr/>
          <p:nvPr userDrawn="1"/>
        </p:nvSpPr>
        <p:spPr>
          <a:xfrm>
            <a:off x="-342900" y="4635500"/>
            <a:ext cx="12534900" cy="4762500"/>
          </a:xfrm>
          <a:prstGeom prst="arc">
            <a:avLst>
              <a:gd name="adj1" fmla="val 11204256"/>
              <a:gd name="adj2" fmla="val 21496931"/>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弧形 7"/>
          <p:cNvSpPr/>
          <p:nvPr userDrawn="1"/>
        </p:nvSpPr>
        <p:spPr>
          <a:xfrm>
            <a:off x="3556000" y="4279900"/>
            <a:ext cx="6261100" cy="5118100"/>
          </a:xfrm>
          <a:prstGeom prst="arc">
            <a:avLst>
              <a:gd name="adj1" fmla="val 10777915"/>
              <a:gd name="adj2" fmla="val 0"/>
            </a:avLst>
          </a:prstGeom>
          <a:noFill/>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弧形 8"/>
          <p:cNvSpPr/>
          <p:nvPr userDrawn="1"/>
        </p:nvSpPr>
        <p:spPr>
          <a:xfrm>
            <a:off x="-723900" y="4457700"/>
            <a:ext cx="7645400" cy="5118100"/>
          </a:xfrm>
          <a:prstGeom prst="arc">
            <a:avLst>
              <a:gd name="adj1" fmla="val 12281735"/>
              <a:gd name="adj2" fmla="val 21475662"/>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弧形 9"/>
          <p:cNvSpPr/>
          <p:nvPr userDrawn="1"/>
        </p:nvSpPr>
        <p:spPr>
          <a:xfrm>
            <a:off x="609600" y="4279900"/>
            <a:ext cx="7950200" cy="5118100"/>
          </a:xfrm>
          <a:prstGeom prst="arc">
            <a:avLst>
              <a:gd name="adj1" fmla="val 10777915"/>
              <a:gd name="adj2" fmla="val 43240"/>
            </a:avLst>
          </a:prstGeom>
          <a:noFill/>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1" name="弧形 10"/>
          <p:cNvSpPr/>
          <p:nvPr userDrawn="1"/>
        </p:nvSpPr>
        <p:spPr>
          <a:xfrm rot="20669223">
            <a:off x="4802771" y="4781083"/>
            <a:ext cx="7645400" cy="4627022"/>
          </a:xfrm>
          <a:prstGeom prst="arc">
            <a:avLst>
              <a:gd name="adj1" fmla="val 11936525"/>
              <a:gd name="adj2" fmla="val 21351808"/>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弧形 11"/>
          <p:cNvSpPr/>
          <p:nvPr userDrawn="1"/>
        </p:nvSpPr>
        <p:spPr>
          <a:xfrm>
            <a:off x="2863850" y="4781083"/>
            <a:ext cx="7645400" cy="4627022"/>
          </a:xfrm>
          <a:prstGeom prst="arc">
            <a:avLst>
              <a:gd name="adj1" fmla="val 10996067"/>
              <a:gd name="adj2" fmla="val 21351808"/>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弧形 12"/>
          <p:cNvSpPr/>
          <p:nvPr userDrawn="1"/>
        </p:nvSpPr>
        <p:spPr>
          <a:xfrm>
            <a:off x="1530350" y="5003800"/>
            <a:ext cx="7645400" cy="4394200"/>
          </a:xfrm>
          <a:prstGeom prst="arc">
            <a:avLst>
              <a:gd name="adj1" fmla="val 11069650"/>
              <a:gd name="adj2" fmla="val 21351808"/>
            </a:avLst>
          </a:prstGeom>
          <a:noFill/>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弧形 13"/>
          <p:cNvSpPr/>
          <p:nvPr userDrawn="1"/>
        </p:nvSpPr>
        <p:spPr>
          <a:xfrm>
            <a:off x="2329369" y="5435600"/>
            <a:ext cx="4357181" cy="4224048"/>
          </a:xfrm>
          <a:prstGeom prst="arc">
            <a:avLst>
              <a:gd name="adj1" fmla="val 11895690"/>
              <a:gd name="adj2" fmla="val 20468634"/>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5" name="弧形 14"/>
          <p:cNvSpPr/>
          <p:nvPr userDrawn="1"/>
        </p:nvSpPr>
        <p:spPr>
          <a:xfrm rot="814006">
            <a:off x="-400500" y="4962915"/>
            <a:ext cx="5030602" cy="4224048"/>
          </a:xfrm>
          <a:prstGeom prst="arc">
            <a:avLst>
              <a:gd name="adj1" fmla="val 11895690"/>
              <a:gd name="adj2" fmla="val 20468634"/>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16" name="直接连接符 15"/>
          <p:cNvCxnSpPr/>
          <p:nvPr userDrawn="1"/>
        </p:nvCxnSpPr>
        <p:spPr>
          <a:xfrm>
            <a:off x="1162050" y="5003800"/>
            <a:ext cx="857250" cy="1854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1181100" y="5003800"/>
            <a:ext cx="2952750" cy="1397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V="1">
            <a:off x="299531" y="5003800"/>
            <a:ext cx="5290304" cy="1473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5603882" y="5010755"/>
            <a:ext cx="2009768" cy="13900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V="1">
            <a:off x="2600709" y="4524678"/>
            <a:ext cx="3909876" cy="1952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4107972" y="4493233"/>
            <a:ext cx="1074026" cy="19456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a:off x="7444474" y="4577081"/>
            <a:ext cx="2060574" cy="196689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7961228" y="5200650"/>
            <a:ext cx="160047" cy="12001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8341109" y="5435600"/>
            <a:ext cx="253476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2" name="同心圆 31"/>
          <p:cNvSpPr/>
          <p:nvPr userDrawn="1"/>
        </p:nvSpPr>
        <p:spPr>
          <a:xfrm>
            <a:off x="10472156" y="5328228"/>
            <a:ext cx="225629" cy="229479"/>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3" name="同心圆 32"/>
          <p:cNvSpPr/>
          <p:nvPr userDrawn="1"/>
        </p:nvSpPr>
        <p:spPr>
          <a:xfrm>
            <a:off x="1074231" y="4845050"/>
            <a:ext cx="266700" cy="241300"/>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5" name="同心圆 34"/>
          <p:cNvSpPr/>
          <p:nvPr userDrawn="1"/>
        </p:nvSpPr>
        <p:spPr>
          <a:xfrm>
            <a:off x="3551852" y="6076950"/>
            <a:ext cx="266700" cy="241300"/>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9" name="同心圆 38"/>
          <p:cNvSpPr/>
          <p:nvPr userDrawn="1"/>
        </p:nvSpPr>
        <p:spPr>
          <a:xfrm>
            <a:off x="9427767" y="6494285"/>
            <a:ext cx="266700" cy="241300"/>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40" name="椭圆 39"/>
          <p:cNvSpPr/>
          <p:nvPr userDrawn="1"/>
        </p:nvSpPr>
        <p:spPr>
          <a:xfrm>
            <a:off x="11301745" y="6786852"/>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椭圆 42"/>
          <p:cNvSpPr/>
          <p:nvPr userDrawn="1"/>
        </p:nvSpPr>
        <p:spPr>
          <a:xfrm>
            <a:off x="4015364" y="6306255"/>
            <a:ext cx="261431" cy="25964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椭圆 43"/>
          <p:cNvSpPr/>
          <p:nvPr userDrawn="1"/>
        </p:nvSpPr>
        <p:spPr>
          <a:xfrm>
            <a:off x="4536712" y="5298062"/>
            <a:ext cx="261431" cy="25964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userDrawn="1"/>
        </p:nvSpPr>
        <p:spPr>
          <a:xfrm>
            <a:off x="4987961" y="4474082"/>
            <a:ext cx="261431" cy="25964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userDrawn="1"/>
        </p:nvSpPr>
        <p:spPr>
          <a:xfrm>
            <a:off x="7311685" y="4457700"/>
            <a:ext cx="261431" cy="25964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椭圆 47"/>
          <p:cNvSpPr/>
          <p:nvPr userDrawn="1"/>
        </p:nvSpPr>
        <p:spPr>
          <a:xfrm>
            <a:off x="6396327" y="4410079"/>
            <a:ext cx="261431" cy="25964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userDrawn="1"/>
        </p:nvSpPr>
        <p:spPr>
          <a:xfrm>
            <a:off x="3085919" y="4381601"/>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userDrawn="1"/>
        </p:nvSpPr>
        <p:spPr>
          <a:xfrm>
            <a:off x="3315074" y="5262097"/>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userDrawn="1"/>
        </p:nvSpPr>
        <p:spPr>
          <a:xfrm>
            <a:off x="3813606" y="5629878"/>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userDrawn="1"/>
        </p:nvSpPr>
        <p:spPr>
          <a:xfrm>
            <a:off x="7977379" y="5589763"/>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椭圆 53"/>
          <p:cNvSpPr/>
          <p:nvPr userDrawn="1"/>
        </p:nvSpPr>
        <p:spPr>
          <a:xfrm>
            <a:off x="8437465" y="4649203"/>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userDrawn="1"/>
        </p:nvSpPr>
        <p:spPr>
          <a:xfrm>
            <a:off x="6327587" y="5477477"/>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userDrawn="1"/>
        </p:nvSpPr>
        <p:spPr>
          <a:xfrm>
            <a:off x="6347789" y="6527596"/>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userDrawn="1"/>
        </p:nvSpPr>
        <p:spPr>
          <a:xfrm>
            <a:off x="5419168" y="6226223"/>
            <a:ext cx="168832" cy="160064"/>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userDrawn="1"/>
        </p:nvSpPr>
        <p:spPr>
          <a:xfrm>
            <a:off x="2159550" y="5854699"/>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椭圆 58"/>
          <p:cNvSpPr/>
          <p:nvPr userDrawn="1"/>
        </p:nvSpPr>
        <p:spPr>
          <a:xfrm>
            <a:off x="217198" y="6405724"/>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userDrawn="1"/>
        </p:nvSpPr>
        <p:spPr>
          <a:xfrm>
            <a:off x="4575037" y="4632928"/>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椭圆 60"/>
          <p:cNvSpPr/>
          <p:nvPr userDrawn="1"/>
        </p:nvSpPr>
        <p:spPr>
          <a:xfrm>
            <a:off x="10274506" y="6336182"/>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椭圆 61"/>
          <p:cNvSpPr/>
          <p:nvPr userDrawn="1"/>
        </p:nvSpPr>
        <p:spPr>
          <a:xfrm>
            <a:off x="10816535" y="5338590"/>
            <a:ext cx="162796" cy="15240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椭圆 62"/>
          <p:cNvSpPr/>
          <p:nvPr userDrawn="1"/>
        </p:nvSpPr>
        <p:spPr>
          <a:xfrm>
            <a:off x="9925121" y="4593523"/>
            <a:ext cx="162796" cy="1524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同心圆 63"/>
          <p:cNvSpPr/>
          <p:nvPr userDrawn="1"/>
        </p:nvSpPr>
        <p:spPr>
          <a:xfrm>
            <a:off x="11276519" y="4926907"/>
            <a:ext cx="188022" cy="204498"/>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7" name="同心圆 66"/>
          <p:cNvSpPr/>
          <p:nvPr userDrawn="1"/>
        </p:nvSpPr>
        <p:spPr>
          <a:xfrm>
            <a:off x="7910497" y="6361402"/>
            <a:ext cx="188022" cy="204498"/>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8" name="椭圆 67"/>
          <p:cNvSpPr/>
          <p:nvPr userDrawn="1"/>
        </p:nvSpPr>
        <p:spPr>
          <a:xfrm>
            <a:off x="602169" y="6228939"/>
            <a:ext cx="178843" cy="2099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椭圆 68"/>
          <p:cNvSpPr/>
          <p:nvPr userDrawn="1"/>
        </p:nvSpPr>
        <p:spPr>
          <a:xfrm>
            <a:off x="1704597" y="6283732"/>
            <a:ext cx="178843" cy="2099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1" name="直接连接符 70"/>
          <p:cNvCxnSpPr>
            <a:stCxn id="32" idx="5"/>
          </p:cNvCxnSpPr>
          <p:nvPr userDrawn="1"/>
        </p:nvCxnSpPr>
        <p:spPr>
          <a:xfrm>
            <a:off x="10664742" y="5524101"/>
            <a:ext cx="705788" cy="13338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椭圆 71"/>
          <p:cNvSpPr/>
          <p:nvPr userDrawn="1"/>
        </p:nvSpPr>
        <p:spPr>
          <a:xfrm>
            <a:off x="8434046" y="6735585"/>
            <a:ext cx="261431" cy="25964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椭圆 72"/>
          <p:cNvSpPr/>
          <p:nvPr userDrawn="1"/>
        </p:nvSpPr>
        <p:spPr>
          <a:xfrm>
            <a:off x="4978649" y="6690468"/>
            <a:ext cx="261431" cy="25964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椭圆 73"/>
          <p:cNvSpPr/>
          <p:nvPr userDrawn="1"/>
        </p:nvSpPr>
        <p:spPr>
          <a:xfrm>
            <a:off x="2845352" y="6703346"/>
            <a:ext cx="261431" cy="25964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椭圆 74"/>
          <p:cNvSpPr/>
          <p:nvPr userDrawn="1"/>
        </p:nvSpPr>
        <p:spPr>
          <a:xfrm>
            <a:off x="11025222" y="6187499"/>
            <a:ext cx="72000" cy="7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椭圆 75"/>
          <p:cNvSpPr/>
          <p:nvPr userDrawn="1"/>
        </p:nvSpPr>
        <p:spPr>
          <a:xfrm>
            <a:off x="7905379" y="4475141"/>
            <a:ext cx="72000" cy="7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椭圆 78"/>
          <p:cNvSpPr/>
          <p:nvPr userDrawn="1"/>
        </p:nvSpPr>
        <p:spPr>
          <a:xfrm>
            <a:off x="9484750" y="5037034"/>
            <a:ext cx="72000" cy="7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椭圆 79"/>
          <p:cNvSpPr/>
          <p:nvPr userDrawn="1"/>
        </p:nvSpPr>
        <p:spPr>
          <a:xfrm>
            <a:off x="4375615" y="5038494"/>
            <a:ext cx="72000" cy="7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椭圆 80"/>
          <p:cNvSpPr/>
          <p:nvPr userDrawn="1"/>
        </p:nvSpPr>
        <p:spPr>
          <a:xfrm>
            <a:off x="2563250" y="5641291"/>
            <a:ext cx="72000" cy="7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椭圆 81"/>
          <p:cNvSpPr/>
          <p:nvPr userDrawn="1"/>
        </p:nvSpPr>
        <p:spPr>
          <a:xfrm>
            <a:off x="5702540" y="4357841"/>
            <a:ext cx="72000" cy="7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椭圆 82"/>
          <p:cNvSpPr/>
          <p:nvPr userDrawn="1"/>
        </p:nvSpPr>
        <p:spPr>
          <a:xfrm>
            <a:off x="5872891" y="5894899"/>
            <a:ext cx="72000" cy="7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椭圆 83"/>
          <p:cNvSpPr/>
          <p:nvPr userDrawn="1"/>
        </p:nvSpPr>
        <p:spPr>
          <a:xfrm>
            <a:off x="397635" y="5390515"/>
            <a:ext cx="72000" cy="7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椭圆 84"/>
          <p:cNvSpPr/>
          <p:nvPr userDrawn="1"/>
        </p:nvSpPr>
        <p:spPr>
          <a:xfrm>
            <a:off x="9776753" y="6809767"/>
            <a:ext cx="72000" cy="7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椭圆 85"/>
          <p:cNvSpPr/>
          <p:nvPr userDrawn="1"/>
        </p:nvSpPr>
        <p:spPr>
          <a:xfrm>
            <a:off x="1909653" y="4577081"/>
            <a:ext cx="72000" cy="7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椭圆 86"/>
          <p:cNvSpPr/>
          <p:nvPr userDrawn="1"/>
        </p:nvSpPr>
        <p:spPr>
          <a:xfrm>
            <a:off x="4631427" y="4256446"/>
            <a:ext cx="72000" cy="7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1" name="弧形 90"/>
          <p:cNvSpPr/>
          <p:nvPr userDrawn="1"/>
        </p:nvSpPr>
        <p:spPr>
          <a:xfrm>
            <a:off x="1181100" y="5057065"/>
            <a:ext cx="9694773" cy="4762500"/>
          </a:xfrm>
          <a:prstGeom prst="arc">
            <a:avLst>
              <a:gd name="adj1" fmla="val 11204256"/>
              <a:gd name="adj2" fmla="val 21186651"/>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4" name="同心圆 33"/>
          <p:cNvSpPr/>
          <p:nvPr userDrawn="1"/>
        </p:nvSpPr>
        <p:spPr>
          <a:xfrm>
            <a:off x="2489001" y="4914799"/>
            <a:ext cx="266700" cy="241300"/>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6" name="同心圆 35"/>
          <p:cNvSpPr/>
          <p:nvPr userDrawn="1"/>
        </p:nvSpPr>
        <p:spPr>
          <a:xfrm>
            <a:off x="5380034" y="4926907"/>
            <a:ext cx="266700" cy="241300"/>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7" name="同心圆 36"/>
          <p:cNvSpPr/>
          <p:nvPr userDrawn="1"/>
        </p:nvSpPr>
        <p:spPr>
          <a:xfrm>
            <a:off x="6858718" y="5086350"/>
            <a:ext cx="266700" cy="241300"/>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8" name="同心圆 37"/>
          <p:cNvSpPr/>
          <p:nvPr userDrawn="1"/>
        </p:nvSpPr>
        <p:spPr>
          <a:xfrm>
            <a:off x="8152574" y="5322584"/>
            <a:ext cx="266700" cy="241300"/>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41" name="椭圆 40"/>
          <p:cNvSpPr/>
          <p:nvPr userDrawn="1"/>
        </p:nvSpPr>
        <p:spPr>
          <a:xfrm>
            <a:off x="1136130" y="5279799"/>
            <a:ext cx="261431" cy="25964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椭圆 41"/>
          <p:cNvSpPr/>
          <p:nvPr userDrawn="1"/>
        </p:nvSpPr>
        <p:spPr>
          <a:xfrm>
            <a:off x="2490748" y="6363872"/>
            <a:ext cx="261431" cy="25964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userDrawn="1"/>
        </p:nvSpPr>
        <p:spPr>
          <a:xfrm>
            <a:off x="7549031" y="6329396"/>
            <a:ext cx="261431" cy="25964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userDrawn="1"/>
        </p:nvSpPr>
        <p:spPr>
          <a:xfrm>
            <a:off x="9207696" y="5338297"/>
            <a:ext cx="162796" cy="15240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同心圆 65"/>
          <p:cNvSpPr/>
          <p:nvPr userDrawn="1"/>
        </p:nvSpPr>
        <p:spPr>
          <a:xfrm>
            <a:off x="8064687" y="5027531"/>
            <a:ext cx="225629" cy="229479"/>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66F381-4499-4D1C-B5DB-A965A148727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F381-4499-4D1C-B5DB-A965A148727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F381-4499-4D1C-B5DB-A965A148727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F381-4499-4D1C-B5DB-A965A1487270}"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F381-4499-4D1C-B5DB-A965A1487270}"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66F381-4499-4D1C-B5DB-A965A148727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F381-4499-4D1C-B5DB-A965A1487270}" type="slidenum">
              <a:rPr lang="zh-CN" altLang="en-US" smtClean="0"/>
            </a:fld>
            <a:endParaRPr lang="zh-CN" altLang="en-US"/>
          </a:p>
        </p:txBody>
      </p:sp>
      <p:sp>
        <p:nvSpPr>
          <p:cNvPr id="10" name="弧形 9"/>
          <p:cNvSpPr/>
          <p:nvPr userDrawn="1"/>
        </p:nvSpPr>
        <p:spPr>
          <a:xfrm rot="10800000">
            <a:off x="5553840" y="-1648521"/>
            <a:ext cx="4248702" cy="3366642"/>
          </a:xfrm>
          <a:prstGeom prst="arc">
            <a:avLst>
              <a:gd name="adj1" fmla="val 11595205"/>
              <a:gd name="adj2" fmla="val 0"/>
            </a:avLst>
          </a:prstGeom>
          <a:noFill/>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弧形 11"/>
          <p:cNvSpPr/>
          <p:nvPr userDrawn="1"/>
        </p:nvSpPr>
        <p:spPr>
          <a:xfrm rot="10800000">
            <a:off x="7518757" y="-1765476"/>
            <a:ext cx="5188070" cy="3366642"/>
          </a:xfrm>
          <a:prstGeom prst="arc">
            <a:avLst>
              <a:gd name="adj1" fmla="val 12281735"/>
              <a:gd name="adj2" fmla="val 21475662"/>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弧形 13"/>
          <p:cNvSpPr/>
          <p:nvPr userDrawn="1"/>
        </p:nvSpPr>
        <p:spPr>
          <a:xfrm rot="10800000">
            <a:off x="6407028" y="-1648521"/>
            <a:ext cx="5394904" cy="3366642"/>
          </a:xfrm>
          <a:prstGeom prst="arc">
            <a:avLst>
              <a:gd name="adj1" fmla="val 10777915"/>
              <a:gd name="adj2" fmla="val 43240"/>
            </a:avLst>
          </a:prstGeom>
          <a:noFill/>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弧形 15"/>
          <p:cNvSpPr/>
          <p:nvPr userDrawn="1"/>
        </p:nvSpPr>
        <p:spPr>
          <a:xfrm rot="9869223">
            <a:off x="3768429" y="-1655168"/>
            <a:ext cx="5188070" cy="3043615"/>
          </a:xfrm>
          <a:prstGeom prst="arc">
            <a:avLst>
              <a:gd name="adj1" fmla="val 11936525"/>
              <a:gd name="adj2" fmla="val 779036"/>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弧形 17"/>
          <p:cNvSpPr/>
          <p:nvPr userDrawn="1"/>
        </p:nvSpPr>
        <p:spPr>
          <a:xfrm rot="10800000">
            <a:off x="5084156" y="-1655168"/>
            <a:ext cx="5188070" cy="3043615"/>
          </a:xfrm>
          <a:prstGeom prst="arc">
            <a:avLst>
              <a:gd name="adj1" fmla="val 10996067"/>
              <a:gd name="adj2" fmla="val 21351808"/>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弧形 18"/>
          <p:cNvSpPr/>
          <p:nvPr userDrawn="1"/>
        </p:nvSpPr>
        <p:spPr>
          <a:xfrm rot="10800000">
            <a:off x="5989052" y="-1648521"/>
            <a:ext cx="5188070" cy="2890467"/>
          </a:xfrm>
          <a:prstGeom prst="arc">
            <a:avLst>
              <a:gd name="adj1" fmla="val 11069650"/>
              <a:gd name="adj2" fmla="val 21351808"/>
            </a:avLst>
          </a:prstGeom>
          <a:noFill/>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弧形 19"/>
          <p:cNvSpPr/>
          <p:nvPr userDrawn="1"/>
        </p:nvSpPr>
        <p:spPr>
          <a:xfrm rot="10800000">
            <a:off x="7678191" y="-1820631"/>
            <a:ext cx="2956727" cy="2778543"/>
          </a:xfrm>
          <a:prstGeom prst="arc">
            <a:avLst>
              <a:gd name="adj1" fmla="val 11895690"/>
              <a:gd name="adj2" fmla="val 20468634"/>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弧形 21"/>
          <p:cNvSpPr/>
          <p:nvPr userDrawn="1"/>
        </p:nvSpPr>
        <p:spPr>
          <a:xfrm rot="11614006">
            <a:off x="9073670" y="-1509703"/>
            <a:ext cx="3413702" cy="2778543"/>
          </a:xfrm>
          <a:prstGeom prst="arc">
            <a:avLst>
              <a:gd name="adj1" fmla="val 11895690"/>
              <a:gd name="adj2" fmla="val 20468634"/>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23" name="直接连接符 22"/>
          <p:cNvCxnSpPr/>
          <p:nvPr userDrawn="1"/>
        </p:nvCxnSpPr>
        <p:spPr>
          <a:xfrm rot="10800000">
            <a:off x="10845327" y="22269"/>
            <a:ext cx="581719" cy="121967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rot="10800000">
            <a:off x="9410420" y="323011"/>
            <a:ext cx="2003698" cy="9189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rot="10800000" flipV="1">
            <a:off x="8422408" y="272888"/>
            <a:ext cx="3589932" cy="96905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rot="10800000">
            <a:off x="7049073" y="323011"/>
            <a:ext cx="1363803" cy="9143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rot="10800000" flipV="1">
            <a:off x="7797598" y="272888"/>
            <a:ext cx="2653192" cy="128422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rot="10800000" flipH="1">
            <a:off x="8699161" y="297949"/>
            <a:ext cx="728820" cy="12798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rot="10800000">
            <a:off x="5765594" y="228830"/>
            <a:ext cx="1398279" cy="12938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rot="10800000" flipH="1">
            <a:off x="6704605" y="323011"/>
            <a:ext cx="108606" cy="7894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同心圆 34"/>
          <p:cNvSpPr/>
          <p:nvPr userDrawn="1"/>
        </p:nvSpPr>
        <p:spPr>
          <a:xfrm rot="10800000">
            <a:off x="4956218" y="877591"/>
            <a:ext cx="153109" cy="150949"/>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6" name="同心圆 35"/>
          <p:cNvSpPr/>
          <p:nvPr userDrawn="1"/>
        </p:nvSpPr>
        <p:spPr>
          <a:xfrm rot="10800000">
            <a:off x="11305659" y="1187645"/>
            <a:ext cx="180979" cy="158725"/>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7" name="同心圆 36"/>
          <p:cNvSpPr/>
          <p:nvPr userDrawn="1"/>
        </p:nvSpPr>
        <p:spPr>
          <a:xfrm rot="10800000">
            <a:off x="9624377" y="377312"/>
            <a:ext cx="180979" cy="158725"/>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8" name="同心圆 37"/>
          <p:cNvSpPr/>
          <p:nvPr userDrawn="1"/>
        </p:nvSpPr>
        <p:spPr>
          <a:xfrm rot="10800000">
            <a:off x="5637057" y="102793"/>
            <a:ext cx="180979" cy="158725"/>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9" name="椭圆 38"/>
          <p:cNvSpPr/>
          <p:nvPr userDrawn="1"/>
        </p:nvSpPr>
        <p:spPr>
          <a:xfrm rot="10800000">
            <a:off x="4435908" y="-31178"/>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椭圆 39"/>
          <p:cNvSpPr/>
          <p:nvPr userDrawn="1"/>
        </p:nvSpPr>
        <p:spPr>
          <a:xfrm rot="10800000">
            <a:off x="9313420" y="214410"/>
            <a:ext cx="177404" cy="170792"/>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椭圆 40"/>
          <p:cNvSpPr/>
          <p:nvPr userDrawn="1"/>
        </p:nvSpPr>
        <p:spPr>
          <a:xfrm rot="10800000">
            <a:off x="8959640" y="877591"/>
            <a:ext cx="177404" cy="170792"/>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椭圆 41"/>
          <p:cNvSpPr/>
          <p:nvPr userDrawn="1"/>
        </p:nvSpPr>
        <p:spPr>
          <a:xfrm rot="10800000">
            <a:off x="8653428" y="1419598"/>
            <a:ext cx="177404" cy="1707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椭圆 42"/>
          <p:cNvSpPr/>
          <p:nvPr userDrawn="1"/>
        </p:nvSpPr>
        <p:spPr>
          <a:xfrm rot="10800000">
            <a:off x="7076579" y="1430374"/>
            <a:ext cx="177404" cy="1707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椭圆 43"/>
          <p:cNvSpPr/>
          <p:nvPr userDrawn="1"/>
        </p:nvSpPr>
        <p:spPr>
          <a:xfrm rot="10800000">
            <a:off x="7697729" y="1461698"/>
            <a:ext cx="177404" cy="170792"/>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userDrawn="1"/>
        </p:nvSpPr>
        <p:spPr>
          <a:xfrm rot="10800000">
            <a:off x="10011062" y="1550975"/>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userDrawn="1"/>
        </p:nvSpPr>
        <p:spPr>
          <a:xfrm rot="10800000">
            <a:off x="9855560" y="971792"/>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userDrawn="1"/>
        </p:nvSpPr>
        <p:spPr>
          <a:xfrm rot="10800000">
            <a:off x="9517262" y="729869"/>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椭圆 47"/>
          <p:cNvSpPr/>
          <p:nvPr userDrawn="1"/>
        </p:nvSpPr>
        <p:spPr>
          <a:xfrm rot="10800000">
            <a:off x="6691780" y="756256"/>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userDrawn="1"/>
        </p:nvSpPr>
        <p:spPr>
          <a:xfrm rot="10800000">
            <a:off x="6379571" y="1374949"/>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userDrawn="1"/>
        </p:nvSpPr>
        <p:spPr>
          <a:xfrm rot="10800000">
            <a:off x="7811307" y="830117"/>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userDrawn="1"/>
        </p:nvSpPr>
        <p:spPr>
          <a:xfrm rot="10800000">
            <a:off x="7797598" y="139358"/>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userDrawn="1"/>
        </p:nvSpPr>
        <p:spPr>
          <a:xfrm rot="10800000">
            <a:off x="8423653" y="332558"/>
            <a:ext cx="114567" cy="10528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userDrawn="1"/>
        </p:nvSpPr>
        <p:spPr>
          <a:xfrm rot="10800000">
            <a:off x="10639684" y="581984"/>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椭圆 53"/>
          <p:cNvSpPr/>
          <p:nvPr userDrawn="1"/>
        </p:nvSpPr>
        <p:spPr>
          <a:xfrm rot="10800000">
            <a:off x="11957739" y="219524"/>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userDrawn="1"/>
        </p:nvSpPr>
        <p:spPr>
          <a:xfrm rot="10800000">
            <a:off x="9000565" y="1385654"/>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userDrawn="1"/>
        </p:nvSpPr>
        <p:spPr>
          <a:xfrm rot="10800000">
            <a:off x="5132979" y="265268"/>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userDrawn="1"/>
        </p:nvSpPr>
        <p:spPr>
          <a:xfrm rot="10800000">
            <a:off x="4765165" y="921476"/>
            <a:ext cx="110471" cy="100248"/>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椭圆 57"/>
          <p:cNvSpPr/>
          <p:nvPr userDrawn="1"/>
        </p:nvSpPr>
        <p:spPr>
          <a:xfrm rot="10800000">
            <a:off x="5370067" y="1411575"/>
            <a:ext cx="110471" cy="10024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同心圆 58"/>
          <p:cNvSpPr/>
          <p:nvPr userDrawn="1"/>
        </p:nvSpPr>
        <p:spPr>
          <a:xfrm rot="10800000">
            <a:off x="4435908" y="1158008"/>
            <a:ext cx="127589" cy="134517"/>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0" name="同心圆 59"/>
          <p:cNvSpPr/>
          <p:nvPr userDrawn="1"/>
        </p:nvSpPr>
        <p:spPr>
          <a:xfrm rot="10800000">
            <a:off x="6720047" y="214410"/>
            <a:ext cx="127589" cy="134517"/>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1" name="椭圆 60"/>
          <p:cNvSpPr/>
          <p:nvPr userDrawn="1"/>
        </p:nvSpPr>
        <p:spPr>
          <a:xfrm rot="10800000">
            <a:off x="11685613" y="297949"/>
            <a:ext cx="121361" cy="13811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椭圆 61"/>
          <p:cNvSpPr/>
          <p:nvPr userDrawn="1"/>
        </p:nvSpPr>
        <p:spPr>
          <a:xfrm rot="10800000">
            <a:off x="10937520" y="261906"/>
            <a:ext cx="121361" cy="13811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3" name="直接连接符 62"/>
          <p:cNvCxnSpPr>
            <a:stCxn id="35" idx="5"/>
          </p:cNvCxnSpPr>
          <p:nvPr userDrawn="1"/>
        </p:nvCxnSpPr>
        <p:spPr>
          <a:xfrm rot="10800000">
            <a:off x="4499702" y="22269"/>
            <a:ext cx="478939" cy="8774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椭圆 63"/>
          <p:cNvSpPr/>
          <p:nvPr userDrawn="1"/>
        </p:nvSpPr>
        <p:spPr>
          <a:xfrm rot="10800000">
            <a:off x="6314959" y="-68000"/>
            <a:ext cx="177404" cy="1707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椭圆 64"/>
          <p:cNvSpPr/>
          <p:nvPr userDrawn="1"/>
        </p:nvSpPr>
        <p:spPr>
          <a:xfrm rot="10800000">
            <a:off x="8659747" y="-38322"/>
            <a:ext cx="177404" cy="1707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userDrawn="1"/>
        </p:nvSpPr>
        <p:spPr>
          <a:xfrm rot="10800000">
            <a:off x="10107375" y="-46793"/>
            <a:ext cx="177404" cy="17079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userDrawn="1"/>
        </p:nvSpPr>
        <p:spPr>
          <a:xfrm rot="10800000">
            <a:off x="4685166" y="415958"/>
            <a:ext cx="48858" cy="4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椭圆 67"/>
          <p:cNvSpPr/>
          <p:nvPr userDrawn="1"/>
        </p:nvSpPr>
        <p:spPr>
          <a:xfrm rot="10800000">
            <a:off x="6802251" y="1542332"/>
            <a:ext cx="48858" cy="4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椭圆 68"/>
          <p:cNvSpPr/>
          <p:nvPr userDrawn="1"/>
        </p:nvSpPr>
        <p:spPr>
          <a:xfrm rot="10800000">
            <a:off x="5730510" y="1172724"/>
            <a:ext cx="48858" cy="4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椭圆 69"/>
          <p:cNvSpPr/>
          <p:nvPr userDrawn="1"/>
        </p:nvSpPr>
        <p:spPr>
          <a:xfrm rot="10800000">
            <a:off x="9197503" y="1171764"/>
            <a:ext cx="48858" cy="4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椭圆 70"/>
          <p:cNvSpPr/>
          <p:nvPr userDrawn="1"/>
        </p:nvSpPr>
        <p:spPr>
          <a:xfrm rot="10800000">
            <a:off x="10427351" y="775249"/>
            <a:ext cx="48858" cy="4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椭圆 71"/>
          <p:cNvSpPr/>
          <p:nvPr userDrawn="1"/>
        </p:nvSpPr>
        <p:spPr>
          <a:xfrm rot="10800000">
            <a:off x="8297069" y="1619491"/>
            <a:ext cx="48858" cy="4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椭圆 72"/>
          <p:cNvSpPr/>
          <p:nvPr userDrawn="1"/>
        </p:nvSpPr>
        <p:spPr>
          <a:xfrm rot="10800000">
            <a:off x="8181471" y="608428"/>
            <a:ext cx="48858" cy="4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椭圆 73"/>
          <p:cNvSpPr/>
          <p:nvPr userDrawn="1"/>
        </p:nvSpPr>
        <p:spPr>
          <a:xfrm rot="10800000">
            <a:off x="11896909" y="940207"/>
            <a:ext cx="48858" cy="4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椭圆 74"/>
          <p:cNvSpPr/>
          <p:nvPr userDrawn="1"/>
        </p:nvSpPr>
        <p:spPr>
          <a:xfrm rot="10800000">
            <a:off x="5532361" y="6635"/>
            <a:ext cx="48858" cy="4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椭圆 75"/>
          <p:cNvSpPr/>
          <p:nvPr userDrawn="1"/>
        </p:nvSpPr>
        <p:spPr>
          <a:xfrm rot="10800000">
            <a:off x="10870874" y="1475277"/>
            <a:ext cx="48858" cy="4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椭圆 76"/>
          <p:cNvSpPr/>
          <p:nvPr userDrawn="1"/>
        </p:nvSpPr>
        <p:spPr>
          <a:xfrm rot="10800000">
            <a:off x="9023913" y="1686188"/>
            <a:ext cx="48858" cy="4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8" name="弧形 77"/>
          <p:cNvSpPr/>
          <p:nvPr userDrawn="1"/>
        </p:nvSpPr>
        <p:spPr>
          <a:xfrm rot="10800000">
            <a:off x="4835370" y="-1925823"/>
            <a:ext cx="6578748" cy="3132732"/>
          </a:xfrm>
          <a:prstGeom prst="arc">
            <a:avLst>
              <a:gd name="adj1" fmla="val 11204256"/>
              <a:gd name="adj2" fmla="val 21186651"/>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9" name="同心圆 78"/>
          <p:cNvSpPr/>
          <p:nvPr userDrawn="1"/>
        </p:nvSpPr>
        <p:spPr>
          <a:xfrm rot="10800000">
            <a:off x="10345614" y="1141765"/>
            <a:ext cx="180979" cy="158725"/>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0" name="同心圆 79"/>
          <p:cNvSpPr/>
          <p:nvPr userDrawn="1"/>
        </p:nvSpPr>
        <p:spPr>
          <a:xfrm rot="10800000">
            <a:off x="8383797" y="1133800"/>
            <a:ext cx="180979" cy="158725"/>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1" name="同心圆 80"/>
          <p:cNvSpPr/>
          <p:nvPr userDrawn="1"/>
        </p:nvSpPr>
        <p:spPr>
          <a:xfrm rot="10800000">
            <a:off x="7380381" y="1028920"/>
            <a:ext cx="180979" cy="158725"/>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2" name="同心圆 81"/>
          <p:cNvSpPr/>
          <p:nvPr userDrawn="1"/>
        </p:nvSpPr>
        <p:spPr>
          <a:xfrm rot="10800000">
            <a:off x="6502387" y="873527"/>
            <a:ext cx="180979" cy="158725"/>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3" name="椭圆 82"/>
          <p:cNvSpPr/>
          <p:nvPr userDrawn="1"/>
        </p:nvSpPr>
        <p:spPr>
          <a:xfrm rot="10800000">
            <a:off x="11267231" y="889604"/>
            <a:ext cx="177404" cy="170792"/>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椭圆 83"/>
          <p:cNvSpPr/>
          <p:nvPr userDrawn="1"/>
        </p:nvSpPr>
        <p:spPr>
          <a:xfrm rot="10800000">
            <a:off x="10348004" y="176510"/>
            <a:ext cx="177404" cy="170792"/>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椭圆 84"/>
          <p:cNvSpPr/>
          <p:nvPr userDrawn="1"/>
        </p:nvSpPr>
        <p:spPr>
          <a:xfrm rot="10800000">
            <a:off x="6915519" y="199188"/>
            <a:ext cx="177404" cy="170792"/>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椭圆 85"/>
          <p:cNvSpPr/>
          <p:nvPr userDrawn="1"/>
        </p:nvSpPr>
        <p:spPr>
          <a:xfrm rot="10800000">
            <a:off x="5856902" y="921669"/>
            <a:ext cx="110471" cy="100248"/>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同心圆 86"/>
          <p:cNvSpPr/>
          <p:nvPr userDrawn="1"/>
        </p:nvSpPr>
        <p:spPr>
          <a:xfrm rot="10800000">
            <a:off x="6589896" y="1075387"/>
            <a:ext cx="153109" cy="150949"/>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8" name="弧形 87"/>
          <p:cNvSpPr/>
          <p:nvPr userDrawn="1"/>
        </p:nvSpPr>
        <p:spPr>
          <a:xfrm rot="10800000">
            <a:off x="3008051" y="-1685964"/>
            <a:ext cx="8506022" cy="3132732"/>
          </a:xfrm>
          <a:prstGeom prst="arc">
            <a:avLst>
              <a:gd name="adj1" fmla="val 11204256"/>
              <a:gd name="adj2" fmla="val 21496931"/>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9" name="弧形 88"/>
          <p:cNvSpPr/>
          <p:nvPr userDrawn="1"/>
        </p:nvSpPr>
        <p:spPr>
          <a:xfrm rot="10800000">
            <a:off x="1997806" y="-1704415"/>
            <a:ext cx="8506022" cy="3495228"/>
          </a:xfrm>
          <a:prstGeom prst="arc">
            <a:avLst>
              <a:gd name="adj1" fmla="val 11204256"/>
              <a:gd name="adj2" fmla="val 35852"/>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0" name="弧形 89"/>
          <p:cNvSpPr/>
          <p:nvPr userDrawn="1"/>
        </p:nvSpPr>
        <p:spPr>
          <a:xfrm rot="9869223">
            <a:off x="453150" y="-1642239"/>
            <a:ext cx="5188070" cy="3043615"/>
          </a:xfrm>
          <a:prstGeom prst="arc">
            <a:avLst>
              <a:gd name="adj1" fmla="val 11936525"/>
              <a:gd name="adj2" fmla="val 779036"/>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1" name="弧形 90"/>
          <p:cNvSpPr/>
          <p:nvPr userDrawn="1"/>
        </p:nvSpPr>
        <p:spPr>
          <a:xfrm rot="10800000">
            <a:off x="196057" y="-1705670"/>
            <a:ext cx="5394904" cy="3366642"/>
          </a:xfrm>
          <a:prstGeom prst="arc">
            <a:avLst>
              <a:gd name="adj1" fmla="val 10777915"/>
              <a:gd name="adj2" fmla="val 43240"/>
            </a:avLst>
          </a:prstGeom>
          <a:noFill/>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2" name="弧形 91"/>
          <p:cNvSpPr/>
          <p:nvPr userDrawn="1"/>
        </p:nvSpPr>
        <p:spPr>
          <a:xfrm rot="10800000">
            <a:off x="1267293" y="-1648522"/>
            <a:ext cx="4927086" cy="3327946"/>
          </a:xfrm>
          <a:prstGeom prst="arc">
            <a:avLst>
              <a:gd name="adj1" fmla="val 10777915"/>
              <a:gd name="adj2" fmla="val 0"/>
            </a:avLst>
          </a:prstGeom>
          <a:noFill/>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3" name="弧形 92"/>
          <p:cNvSpPr/>
          <p:nvPr userDrawn="1"/>
        </p:nvSpPr>
        <p:spPr>
          <a:xfrm rot="10800000">
            <a:off x="1617080" y="-1668393"/>
            <a:ext cx="7297959" cy="3090723"/>
          </a:xfrm>
          <a:prstGeom prst="arc">
            <a:avLst>
              <a:gd name="adj1" fmla="val 11165493"/>
              <a:gd name="adj2" fmla="val 21496931"/>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4" name="弧形 93"/>
          <p:cNvSpPr/>
          <p:nvPr userDrawn="1"/>
        </p:nvSpPr>
        <p:spPr>
          <a:xfrm rot="10800000">
            <a:off x="606835" y="-1686844"/>
            <a:ext cx="7297959" cy="3448358"/>
          </a:xfrm>
          <a:prstGeom prst="arc">
            <a:avLst>
              <a:gd name="adj1" fmla="val 10981041"/>
              <a:gd name="adj2" fmla="val 35852"/>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5" name="弧形 94"/>
          <p:cNvSpPr/>
          <p:nvPr userDrawn="1"/>
        </p:nvSpPr>
        <p:spPr>
          <a:xfrm rot="10800000">
            <a:off x="2711185" y="-1626823"/>
            <a:ext cx="5394904" cy="3366642"/>
          </a:xfrm>
          <a:prstGeom prst="arc">
            <a:avLst>
              <a:gd name="adj1" fmla="val 10777915"/>
              <a:gd name="adj2" fmla="val 43240"/>
            </a:avLst>
          </a:prstGeom>
          <a:noFill/>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96" name="直接连接符 95"/>
          <p:cNvCxnSpPr/>
          <p:nvPr userDrawn="1"/>
        </p:nvCxnSpPr>
        <p:spPr>
          <a:xfrm>
            <a:off x="460650" y="311134"/>
            <a:ext cx="1916869" cy="8508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endCxn id="112" idx="4"/>
          </p:cNvCxnSpPr>
          <p:nvPr userDrawn="1"/>
        </p:nvCxnSpPr>
        <p:spPr>
          <a:xfrm flipV="1">
            <a:off x="-16592" y="24995"/>
            <a:ext cx="1766656" cy="15147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nvCxnSpPr>
        <p:spPr>
          <a:xfrm>
            <a:off x="3331835" y="315370"/>
            <a:ext cx="1304703" cy="8466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nvCxnSpPr>
        <p:spPr>
          <a:xfrm flipV="1">
            <a:off x="1382233" y="19316"/>
            <a:ext cx="2538216" cy="118909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nvCxnSpPr>
        <p:spPr>
          <a:xfrm>
            <a:off x="4526712" y="51233"/>
            <a:ext cx="1337685" cy="11979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nvCxnSpPr>
        <p:spPr>
          <a:xfrm flipH="1">
            <a:off x="4862179" y="431029"/>
            <a:ext cx="103899" cy="73097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2" name="同心圆 101"/>
          <p:cNvSpPr/>
          <p:nvPr userDrawn="1"/>
        </p:nvSpPr>
        <p:spPr>
          <a:xfrm>
            <a:off x="6492225" y="508732"/>
            <a:ext cx="146474" cy="139768"/>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3" name="同心圆 102"/>
          <p:cNvSpPr/>
          <p:nvPr userDrawn="1"/>
        </p:nvSpPr>
        <p:spPr>
          <a:xfrm>
            <a:off x="391272" y="214444"/>
            <a:ext cx="173137" cy="146968"/>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4" name="同心圆 103"/>
          <p:cNvSpPr/>
          <p:nvPr userDrawn="1"/>
        </p:nvSpPr>
        <p:spPr>
          <a:xfrm>
            <a:off x="1999696" y="964755"/>
            <a:ext cx="173137" cy="146968"/>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5" name="同心圆 104"/>
          <p:cNvSpPr/>
          <p:nvPr userDrawn="1"/>
        </p:nvSpPr>
        <p:spPr>
          <a:xfrm>
            <a:off x="5814227" y="1218940"/>
            <a:ext cx="173137" cy="146968"/>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6" name="椭圆 105"/>
          <p:cNvSpPr/>
          <p:nvPr userDrawn="1"/>
        </p:nvSpPr>
        <p:spPr>
          <a:xfrm>
            <a:off x="7030778" y="1397133"/>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userDrawn="1"/>
        </p:nvSpPr>
        <p:spPr>
          <a:xfrm>
            <a:off x="2300599" y="1104417"/>
            <a:ext cx="169716" cy="15814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8" name="椭圆 107"/>
          <p:cNvSpPr/>
          <p:nvPr userDrawn="1"/>
        </p:nvSpPr>
        <p:spPr>
          <a:xfrm>
            <a:off x="2639049" y="490359"/>
            <a:ext cx="169716" cy="15814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椭圆 108"/>
          <p:cNvSpPr/>
          <p:nvPr userDrawn="1"/>
        </p:nvSpPr>
        <p:spPr>
          <a:xfrm>
            <a:off x="2931991" y="-11500"/>
            <a:ext cx="169716" cy="1581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椭圆 109"/>
          <p:cNvSpPr/>
          <p:nvPr userDrawn="1"/>
        </p:nvSpPr>
        <p:spPr>
          <a:xfrm>
            <a:off x="4440508" y="-21478"/>
            <a:ext cx="169716" cy="1581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椭圆 110"/>
          <p:cNvSpPr/>
          <p:nvPr userDrawn="1"/>
        </p:nvSpPr>
        <p:spPr>
          <a:xfrm>
            <a:off x="3794933" y="-37984"/>
            <a:ext cx="169716" cy="15814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椭圆 111"/>
          <p:cNvSpPr/>
          <p:nvPr userDrawn="1"/>
        </p:nvSpPr>
        <p:spPr>
          <a:xfrm>
            <a:off x="1697222" y="-67827"/>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椭圆 112"/>
          <p:cNvSpPr/>
          <p:nvPr userDrawn="1"/>
        </p:nvSpPr>
        <p:spPr>
          <a:xfrm>
            <a:off x="1845985" y="468454"/>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椭圆 113"/>
          <p:cNvSpPr/>
          <p:nvPr userDrawn="1"/>
        </p:nvSpPr>
        <p:spPr>
          <a:xfrm>
            <a:off x="2169622" y="692458"/>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5" name="椭圆 114"/>
          <p:cNvSpPr/>
          <p:nvPr userDrawn="1"/>
        </p:nvSpPr>
        <p:spPr>
          <a:xfrm>
            <a:off x="4872663" y="668025"/>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椭圆 115"/>
          <p:cNvSpPr/>
          <p:nvPr userDrawn="1"/>
        </p:nvSpPr>
        <p:spPr>
          <a:xfrm>
            <a:off x="5171342" y="95160"/>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7" name="椭圆 116"/>
          <p:cNvSpPr/>
          <p:nvPr userDrawn="1"/>
        </p:nvSpPr>
        <p:spPr>
          <a:xfrm>
            <a:off x="3801650" y="599635"/>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8" name="椭圆 117"/>
          <p:cNvSpPr/>
          <p:nvPr userDrawn="1"/>
        </p:nvSpPr>
        <p:spPr>
          <a:xfrm>
            <a:off x="3814765" y="1239228"/>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9" name="椭圆 118"/>
          <p:cNvSpPr/>
          <p:nvPr userDrawn="1"/>
        </p:nvSpPr>
        <p:spPr>
          <a:xfrm>
            <a:off x="3211922" y="1055672"/>
            <a:ext cx="109602" cy="9749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0" name="椭圆 119"/>
          <p:cNvSpPr/>
          <p:nvPr userDrawn="1"/>
        </p:nvSpPr>
        <p:spPr>
          <a:xfrm>
            <a:off x="1095841" y="829389"/>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1" name="椭圆 120"/>
          <p:cNvSpPr/>
          <p:nvPr userDrawn="1"/>
        </p:nvSpPr>
        <p:spPr>
          <a:xfrm>
            <a:off x="2663928" y="85248"/>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2" name="椭圆 121"/>
          <p:cNvSpPr/>
          <p:nvPr userDrawn="1"/>
        </p:nvSpPr>
        <p:spPr>
          <a:xfrm>
            <a:off x="6363914" y="1122644"/>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3" name="椭圆 122"/>
          <p:cNvSpPr/>
          <p:nvPr userDrawn="1"/>
        </p:nvSpPr>
        <p:spPr>
          <a:xfrm>
            <a:off x="6715789" y="515044"/>
            <a:ext cx="105684" cy="92822"/>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4" name="椭圆 123"/>
          <p:cNvSpPr/>
          <p:nvPr userDrawn="1"/>
        </p:nvSpPr>
        <p:spPr>
          <a:xfrm>
            <a:off x="6137100" y="61248"/>
            <a:ext cx="105684" cy="928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5" name="同心圆 124"/>
          <p:cNvSpPr/>
          <p:nvPr userDrawn="1"/>
        </p:nvSpPr>
        <p:spPr>
          <a:xfrm>
            <a:off x="7014402" y="264301"/>
            <a:ext cx="122060" cy="124553"/>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6" name="同心圆 125"/>
          <p:cNvSpPr/>
          <p:nvPr userDrawn="1"/>
        </p:nvSpPr>
        <p:spPr>
          <a:xfrm>
            <a:off x="4829245" y="1138005"/>
            <a:ext cx="122060" cy="124553"/>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7" name="椭圆 126"/>
          <p:cNvSpPr/>
          <p:nvPr userDrawn="1"/>
        </p:nvSpPr>
        <p:spPr>
          <a:xfrm>
            <a:off x="800494" y="1090699"/>
            <a:ext cx="116101" cy="1278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8" name="直接连接符 127"/>
          <p:cNvCxnSpPr>
            <a:stCxn id="102" idx="5"/>
          </p:cNvCxnSpPr>
          <p:nvPr userDrawn="1"/>
        </p:nvCxnSpPr>
        <p:spPr>
          <a:xfrm>
            <a:off x="6617248" y="628032"/>
            <a:ext cx="458184" cy="8124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9" name="椭圆 128"/>
          <p:cNvSpPr/>
          <p:nvPr userDrawn="1"/>
        </p:nvSpPr>
        <p:spPr>
          <a:xfrm>
            <a:off x="5169123" y="1365908"/>
            <a:ext cx="169716" cy="1581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0" name="椭圆 129"/>
          <p:cNvSpPr/>
          <p:nvPr userDrawn="1"/>
        </p:nvSpPr>
        <p:spPr>
          <a:xfrm>
            <a:off x="2925946" y="1338428"/>
            <a:ext cx="169716" cy="1581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1" name="椭圆 130"/>
          <p:cNvSpPr/>
          <p:nvPr userDrawn="1"/>
        </p:nvSpPr>
        <p:spPr>
          <a:xfrm>
            <a:off x="1541050" y="1346272"/>
            <a:ext cx="169716" cy="15814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2" name="椭圆 131"/>
          <p:cNvSpPr/>
          <p:nvPr userDrawn="1"/>
        </p:nvSpPr>
        <p:spPr>
          <a:xfrm>
            <a:off x="6851265" y="1032086"/>
            <a:ext cx="46741" cy="438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3" name="椭圆 132"/>
          <p:cNvSpPr/>
          <p:nvPr userDrawn="1"/>
        </p:nvSpPr>
        <p:spPr>
          <a:xfrm>
            <a:off x="4825922" y="-10855"/>
            <a:ext cx="46741" cy="438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4" name="椭圆 133"/>
          <p:cNvSpPr/>
          <p:nvPr userDrawn="1"/>
        </p:nvSpPr>
        <p:spPr>
          <a:xfrm>
            <a:off x="5851220" y="331376"/>
            <a:ext cx="46741" cy="438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5" name="椭圆 134"/>
          <p:cNvSpPr/>
          <p:nvPr userDrawn="1"/>
        </p:nvSpPr>
        <p:spPr>
          <a:xfrm>
            <a:off x="2534467" y="332265"/>
            <a:ext cx="46741" cy="438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椭圆 135"/>
          <p:cNvSpPr/>
          <p:nvPr userDrawn="1"/>
        </p:nvSpPr>
        <p:spPr>
          <a:xfrm>
            <a:off x="1357915" y="699409"/>
            <a:ext cx="46741" cy="438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7" name="椭圆 136"/>
          <p:cNvSpPr/>
          <p:nvPr userDrawn="1"/>
        </p:nvSpPr>
        <p:spPr>
          <a:xfrm>
            <a:off x="3395882" y="-82299"/>
            <a:ext cx="46741" cy="438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8" name="椭圆 137"/>
          <p:cNvSpPr/>
          <p:nvPr userDrawn="1"/>
        </p:nvSpPr>
        <p:spPr>
          <a:xfrm>
            <a:off x="3506470" y="853873"/>
            <a:ext cx="46741" cy="438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椭圆 138"/>
          <p:cNvSpPr/>
          <p:nvPr userDrawn="1"/>
        </p:nvSpPr>
        <p:spPr>
          <a:xfrm>
            <a:off x="-47961" y="546669"/>
            <a:ext cx="46741" cy="438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椭圆 139"/>
          <p:cNvSpPr/>
          <p:nvPr userDrawn="1"/>
        </p:nvSpPr>
        <p:spPr>
          <a:xfrm>
            <a:off x="6040782" y="1411090"/>
            <a:ext cx="46741" cy="438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1" name="椭圆 140"/>
          <p:cNvSpPr/>
          <p:nvPr userDrawn="1"/>
        </p:nvSpPr>
        <p:spPr>
          <a:xfrm>
            <a:off x="933612" y="51233"/>
            <a:ext cx="46741" cy="438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椭圆 141"/>
          <p:cNvSpPr/>
          <p:nvPr userDrawn="1"/>
        </p:nvSpPr>
        <p:spPr>
          <a:xfrm>
            <a:off x="2700536" y="-144055"/>
            <a:ext cx="46741" cy="438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3" name="同心圆 142"/>
          <p:cNvSpPr/>
          <p:nvPr userDrawn="1"/>
        </p:nvSpPr>
        <p:spPr>
          <a:xfrm>
            <a:off x="1309714" y="256926"/>
            <a:ext cx="173137" cy="146968"/>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4" name="同心圆 143"/>
          <p:cNvSpPr/>
          <p:nvPr userDrawn="1"/>
        </p:nvSpPr>
        <p:spPr>
          <a:xfrm>
            <a:off x="3186517" y="264301"/>
            <a:ext cx="173137" cy="146968"/>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5" name="同心圆 144"/>
          <p:cNvSpPr/>
          <p:nvPr userDrawn="1"/>
        </p:nvSpPr>
        <p:spPr>
          <a:xfrm>
            <a:off x="4146772" y="411338"/>
            <a:ext cx="173137" cy="146968"/>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6" name="同心圆 145"/>
          <p:cNvSpPr/>
          <p:nvPr userDrawn="1"/>
        </p:nvSpPr>
        <p:spPr>
          <a:xfrm>
            <a:off x="4986397" y="505295"/>
            <a:ext cx="173137" cy="146968"/>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7" name="椭圆 146"/>
          <p:cNvSpPr/>
          <p:nvPr userDrawn="1"/>
        </p:nvSpPr>
        <p:spPr>
          <a:xfrm>
            <a:off x="431456" y="479236"/>
            <a:ext cx="169716" cy="15814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8" name="椭圆 147"/>
          <p:cNvSpPr/>
          <p:nvPr userDrawn="1"/>
        </p:nvSpPr>
        <p:spPr>
          <a:xfrm>
            <a:off x="1310848" y="1139509"/>
            <a:ext cx="169716" cy="15814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9" name="椭圆 148"/>
          <p:cNvSpPr/>
          <p:nvPr userDrawn="1"/>
        </p:nvSpPr>
        <p:spPr>
          <a:xfrm>
            <a:off x="4594588" y="1118511"/>
            <a:ext cx="169716" cy="15814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0" name="椭圆 149"/>
          <p:cNvSpPr/>
          <p:nvPr userDrawn="1"/>
        </p:nvSpPr>
        <p:spPr>
          <a:xfrm>
            <a:off x="5671362" y="514865"/>
            <a:ext cx="105684" cy="92822"/>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1" name="同心圆 150"/>
          <p:cNvSpPr/>
          <p:nvPr userDrawn="1"/>
        </p:nvSpPr>
        <p:spPr>
          <a:xfrm>
            <a:off x="4929342" y="325588"/>
            <a:ext cx="146474" cy="139768"/>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nvGrpSpPr>
          <p:cNvPr id="152" name="组合 151"/>
          <p:cNvGrpSpPr/>
          <p:nvPr userDrawn="1"/>
        </p:nvGrpSpPr>
        <p:grpSpPr>
          <a:xfrm>
            <a:off x="0" y="5921828"/>
            <a:ext cx="12192000" cy="1024160"/>
            <a:chOff x="0" y="5921828"/>
            <a:chExt cx="12192000" cy="1024160"/>
          </a:xfrm>
        </p:grpSpPr>
        <p:sp>
          <p:nvSpPr>
            <p:cNvPr id="299" name="同心圆 298"/>
            <p:cNvSpPr/>
            <p:nvPr/>
          </p:nvSpPr>
          <p:spPr>
            <a:xfrm>
              <a:off x="7478496" y="6761391"/>
              <a:ext cx="167489" cy="179758"/>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00" name="同心圆 299"/>
            <p:cNvSpPr/>
            <p:nvPr/>
          </p:nvSpPr>
          <p:spPr>
            <a:xfrm>
              <a:off x="502249" y="6382902"/>
              <a:ext cx="197976" cy="189018"/>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05" name="椭圆 304"/>
            <p:cNvSpPr/>
            <p:nvPr/>
          </p:nvSpPr>
          <p:spPr>
            <a:xfrm>
              <a:off x="3072509" y="6737761"/>
              <a:ext cx="194065" cy="20338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6" name="椭圆 305"/>
            <p:cNvSpPr/>
            <p:nvPr/>
          </p:nvSpPr>
          <p:spPr>
            <a:xfrm>
              <a:off x="3407479" y="6092309"/>
              <a:ext cx="194065" cy="203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7" name="椭圆 306"/>
            <p:cNvSpPr/>
            <p:nvPr/>
          </p:nvSpPr>
          <p:spPr>
            <a:xfrm>
              <a:off x="5132421" y="6079477"/>
              <a:ext cx="194065" cy="203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8" name="椭圆 307"/>
            <p:cNvSpPr/>
            <p:nvPr/>
          </p:nvSpPr>
          <p:spPr>
            <a:xfrm>
              <a:off x="4452934" y="6042175"/>
              <a:ext cx="194065" cy="20338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9" name="椭圆 308"/>
            <p:cNvSpPr/>
            <p:nvPr/>
          </p:nvSpPr>
          <p:spPr>
            <a:xfrm>
              <a:off x="1995560" y="6019866"/>
              <a:ext cx="120846" cy="1193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0" name="椭圆 309"/>
            <p:cNvSpPr/>
            <p:nvPr/>
          </p:nvSpPr>
          <p:spPr>
            <a:xfrm>
              <a:off x="2165667" y="6709588"/>
              <a:ext cx="120846" cy="1193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3" name="椭圆 312"/>
            <p:cNvSpPr/>
            <p:nvPr/>
          </p:nvSpPr>
          <p:spPr>
            <a:xfrm>
              <a:off x="5968109" y="6229488"/>
              <a:ext cx="120846" cy="1193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9" name="椭圆 318"/>
            <p:cNvSpPr/>
            <p:nvPr/>
          </p:nvSpPr>
          <p:spPr>
            <a:xfrm>
              <a:off x="3100959" y="6216739"/>
              <a:ext cx="120846" cy="1193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1" name="椭圆 320"/>
            <p:cNvSpPr/>
            <p:nvPr/>
          </p:nvSpPr>
          <p:spPr>
            <a:xfrm>
              <a:off x="7734134" y="6769508"/>
              <a:ext cx="120846" cy="11938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2" name="椭圆 321"/>
            <p:cNvSpPr/>
            <p:nvPr/>
          </p:nvSpPr>
          <p:spPr>
            <a:xfrm>
              <a:off x="7072422" y="6185871"/>
              <a:ext cx="120846" cy="11938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3" name="同心圆 322"/>
            <p:cNvSpPr/>
            <p:nvPr/>
          </p:nvSpPr>
          <p:spPr>
            <a:xfrm>
              <a:off x="8075589" y="6447023"/>
              <a:ext cx="139571" cy="160190"/>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32" name="椭圆 331"/>
            <p:cNvSpPr/>
            <p:nvPr/>
          </p:nvSpPr>
          <p:spPr>
            <a:xfrm>
              <a:off x="5573131" y="6093139"/>
              <a:ext cx="53447" cy="56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3" name="椭圆 332"/>
            <p:cNvSpPr/>
            <p:nvPr/>
          </p:nvSpPr>
          <p:spPr>
            <a:xfrm>
              <a:off x="6745527" y="6533289"/>
              <a:ext cx="53447" cy="56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4" name="椭圆 333"/>
            <p:cNvSpPr/>
            <p:nvPr/>
          </p:nvSpPr>
          <p:spPr>
            <a:xfrm>
              <a:off x="2952926" y="6534432"/>
              <a:ext cx="53447" cy="56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6" name="椭圆 335"/>
            <p:cNvSpPr/>
            <p:nvPr/>
          </p:nvSpPr>
          <p:spPr>
            <a:xfrm>
              <a:off x="3937926" y="6001255"/>
              <a:ext cx="53447" cy="56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8" name="椭圆 337"/>
            <p:cNvSpPr/>
            <p:nvPr/>
          </p:nvSpPr>
          <p:spPr>
            <a:xfrm>
              <a:off x="0" y="6810182"/>
              <a:ext cx="53447" cy="56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0" name="椭圆 339"/>
            <p:cNvSpPr/>
            <p:nvPr/>
          </p:nvSpPr>
          <p:spPr>
            <a:xfrm>
              <a:off x="1122397" y="6172992"/>
              <a:ext cx="53447" cy="56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1" name="椭圆 340"/>
            <p:cNvSpPr/>
            <p:nvPr/>
          </p:nvSpPr>
          <p:spPr>
            <a:xfrm>
              <a:off x="3142818" y="5921828"/>
              <a:ext cx="53447" cy="564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3" name="同心圆 342"/>
            <p:cNvSpPr/>
            <p:nvPr/>
          </p:nvSpPr>
          <p:spPr>
            <a:xfrm>
              <a:off x="1552458" y="6437538"/>
              <a:ext cx="197976" cy="189018"/>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44" name="同心圆 343"/>
            <p:cNvSpPr/>
            <p:nvPr/>
          </p:nvSpPr>
          <p:spPr>
            <a:xfrm>
              <a:off x="3698523" y="6447023"/>
              <a:ext cx="197976" cy="189018"/>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45" name="同心圆 344"/>
            <p:cNvSpPr/>
            <p:nvPr/>
          </p:nvSpPr>
          <p:spPr>
            <a:xfrm>
              <a:off x="4796176" y="6571920"/>
              <a:ext cx="197976" cy="189018"/>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46" name="同心圆 345"/>
            <p:cNvSpPr/>
            <p:nvPr/>
          </p:nvSpPr>
          <p:spPr>
            <a:xfrm>
              <a:off x="5756628" y="6756970"/>
              <a:ext cx="197976" cy="189018"/>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47" name="椭圆 346"/>
            <p:cNvSpPr/>
            <p:nvPr/>
          </p:nvSpPr>
          <p:spPr>
            <a:xfrm>
              <a:off x="548197" y="6723455"/>
              <a:ext cx="194065" cy="20338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0" name="椭圆 349"/>
            <p:cNvSpPr/>
            <p:nvPr/>
          </p:nvSpPr>
          <p:spPr>
            <a:xfrm>
              <a:off x="6539864" y="6769278"/>
              <a:ext cx="120846" cy="11938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1" name="同心圆 350"/>
            <p:cNvSpPr/>
            <p:nvPr/>
          </p:nvSpPr>
          <p:spPr>
            <a:xfrm>
              <a:off x="5691388" y="6525844"/>
              <a:ext cx="167489" cy="179758"/>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69" name="同心圆 368"/>
            <p:cNvSpPr/>
            <p:nvPr/>
          </p:nvSpPr>
          <p:spPr>
            <a:xfrm rot="10800000">
              <a:off x="10690775" y="6662332"/>
              <a:ext cx="189397" cy="175017"/>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70" name="同心圆 369"/>
            <p:cNvSpPr/>
            <p:nvPr/>
          </p:nvSpPr>
          <p:spPr>
            <a:xfrm rot="10800000">
              <a:off x="6517997" y="6359634"/>
              <a:ext cx="189397" cy="175017"/>
            </a:xfrm>
            <a:prstGeom prst="donut">
              <a:avLst>
                <a:gd name="adj" fmla="val 19737"/>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71" name="椭圆 370"/>
            <p:cNvSpPr/>
            <p:nvPr/>
          </p:nvSpPr>
          <p:spPr>
            <a:xfrm rot="10800000">
              <a:off x="5260979" y="6211913"/>
              <a:ext cx="115609" cy="1105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2" name="椭圆 371"/>
            <p:cNvSpPr/>
            <p:nvPr/>
          </p:nvSpPr>
          <p:spPr>
            <a:xfrm rot="10800000">
              <a:off x="10365355" y="6482710"/>
              <a:ext cx="185655" cy="188322"/>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3" name="椭圆 382"/>
            <p:cNvSpPr/>
            <p:nvPr/>
          </p:nvSpPr>
          <p:spPr>
            <a:xfrm rot="10800000">
              <a:off x="8779029" y="6399954"/>
              <a:ext cx="115609" cy="1105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4" name="椭圆 383"/>
            <p:cNvSpPr/>
            <p:nvPr/>
          </p:nvSpPr>
          <p:spPr>
            <a:xfrm rot="10800000">
              <a:off x="9434203" y="6612984"/>
              <a:ext cx="119895" cy="11609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7" name="椭圆 386"/>
            <p:cNvSpPr/>
            <p:nvPr/>
          </p:nvSpPr>
          <p:spPr>
            <a:xfrm rot="10800000">
              <a:off x="5990473" y="6538789"/>
              <a:ext cx="115609" cy="11053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1" name="同心圆 390"/>
            <p:cNvSpPr/>
            <p:nvPr/>
          </p:nvSpPr>
          <p:spPr>
            <a:xfrm rot="10800000">
              <a:off x="7651358" y="6482710"/>
              <a:ext cx="133523" cy="148324"/>
            </a:xfrm>
            <a:prstGeom prst="donut">
              <a:avLst>
                <a:gd name="adj" fmla="val 1973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92" name="椭圆 391"/>
            <p:cNvSpPr/>
            <p:nvPr/>
          </p:nvSpPr>
          <p:spPr>
            <a:xfrm rot="10800000">
              <a:off x="12064995" y="6535080"/>
              <a:ext cx="127005" cy="15228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4" name="椭圆 393"/>
            <p:cNvSpPr/>
            <p:nvPr/>
          </p:nvSpPr>
          <p:spPr>
            <a:xfrm rot="10800000">
              <a:off x="7227429" y="6171312"/>
              <a:ext cx="185655" cy="1883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5" name="椭圆 394"/>
            <p:cNvSpPr/>
            <p:nvPr/>
          </p:nvSpPr>
          <p:spPr>
            <a:xfrm rot="10800000">
              <a:off x="9681277" y="6204037"/>
              <a:ext cx="185655" cy="1883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6" name="椭圆 395"/>
            <p:cNvSpPr/>
            <p:nvPr/>
          </p:nvSpPr>
          <p:spPr>
            <a:xfrm rot="10800000">
              <a:off x="11196238" y="6194696"/>
              <a:ext cx="185655" cy="1883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7" name="椭圆 396"/>
            <p:cNvSpPr/>
            <p:nvPr/>
          </p:nvSpPr>
          <p:spPr>
            <a:xfrm rot="10800000">
              <a:off x="5521830" y="6704945"/>
              <a:ext cx="51131" cy="522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5" name="椭圆 404"/>
            <p:cNvSpPr/>
            <p:nvPr/>
          </p:nvSpPr>
          <p:spPr>
            <a:xfrm rot="10800000">
              <a:off x="6408430" y="6253607"/>
              <a:ext cx="51131" cy="5222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3" name="椭圆 412"/>
            <p:cNvSpPr/>
            <p:nvPr/>
          </p:nvSpPr>
          <p:spPr>
            <a:xfrm rot="10800000">
              <a:off x="11448059" y="6440920"/>
              <a:ext cx="185655" cy="188322"/>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4" name="椭圆 413"/>
            <p:cNvSpPr/>
            <p:nvPr/>
          </p:nvSpPr>
          <p:spPr>
            <a:xfrm rot="10800000">
              <a:off x="7855923" y="6465925"/>
              <a:ext cx="185655" cy="188322"/>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F381-4499-4D1C-B5DB-A965A1487270}" type="slidenum">
              <a:rPr lang="zh-CN" altLang="en-US" smtClean="0"/>
            </a:fld>
            <a:endParaRPr lang="zh-CN" altLang="en-US"/>
          </a:p>
        </p:txBody>
      </p:sp>
      <p:grpSp>
        <p:nvGrpSpPr>
          <p:cNvPr id="236" name="组合 235"/>
          <p:cNvGrpSpPr/>
          <p:nvPr userDrawn="1"/>
        </p:nvGrpSpPr>
        <p:grpSpPr>
          <a:xfrm>
            <a:off x="0" y="-187198"/>
            <a:ext cx="1307732" cy="1733935"/>
            <a:chOff x="0" y="-187198"/>
            <a:chExt cx="1307732" cy="1733935"/>
          </a:xfrm>
        </p:grpSpPr>
        <p:sp>
          <p:nvSpPr>
            <p:cNvPr id="22" name="同心圆 21"/>
            <p:cNvSpPr/>
            <p:nvPr/>
          </p:nvSpPr>
          <p:spPr>
            <a:xfrm>
              <a:off x="61950" y="181419"/>
              <a:ext cx="108000" cy="108000"/>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椭圆 22"/>
            <p:cNvSpPr/>
            <p:nvPr/>
          </p:nvSpPr>
          <p:spPr>
            <a:xfrm>
              <a:off x="168613" y="67355"/>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0" name="直接连接符 109"/>
            <p:cNvCxnSpPr>
              <a:stCxn id="23" idx="5"/>
            </p:cNvCxnSpPr>
            <p:nvPr/>
          </p:nvCxnSpPr>
          <p:spPr>
            <a:xfrm>
              <a:off x="269845" y="170176"/>
              <a:ext cx="267268" cy="2643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椭圆 112"/>
            <p:cNvSpPr/>
            <p:nvPr/>
          </p:nvSpPr>
          <p:spPr>
            <a:xfrm>
              <a:off x="497525" y="409161"/>
              <a:ext cx="162866" cy="16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椭圆 113"/>
            <p:cNvSpPr/>
            <p:nvPr/>
          </p:nvSpPr>
          <p:spPr>
            <a:xfrm>
              <a:off x="178191" y="1377327"/>
              <a:ext cx="162866" cy="16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5" name="直接连接符 114"/>
            <p:cNvCxnSpPr>
              <a:endCxn id="114" idx="0"/>
            </p:cNvCxnSpPr>
            <p:nvPr/>
          </p:nvCxnSpPr>
          <p:spPr>
            <a:xfrm flipH="1">
              <a:off x="259624" y="553171"/>
              <a:ext cx="289776" cy="82415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113" idx="3"/>
            </p:cNvCxnSpPr>
            <p:nvPr/>
          </p:nvCxnSpPr>
          <p:spPr>
            <a:xfrm flipH="1">
              <a:off x="259625" y="553761"/>
              <a:ext cx="261751" cy="4262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5" name="椭圆 124"/>
            <p:cNvSpPr/>
            <p:nvPr/>
          </p:nvSpPr>
          <p:spPr>
            <a:xfrm>
              <a:off x="155226" y="957355"/>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6" name="直接连接符 125"/>
            <p:cNvCxnSpPr>
              <a:stCxn id="113" idx="5"/>
            </p:cNvCxnSpPr>
            <p:nvPr/>
          </p:nvCxnSpPr>
          <p:spPr>
            <a:xfrm>
              <a:off x="636540" y="553761"/>
              <a:ext cx="97779" cy="3371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同心圆 128"/>
            <p:cNvSpPr/>
            <p:nvPr/>
          </p:nvSpPr>
          <p:spPr>
            <a:xfrm>
              <a:off x="683711" y="866937"/>
              <a:ext cx="108000" cy="108000"/>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cxnSp>
          <p:nvCxnSpPr>
            <p:cNvPr id="130" name="直接连接符 129"/>
            <p:cNvCxnSpPr/>
            <p:nvPr/>
          </p:nvCxnSpPr>
          <p:spPr>
            <a:xfrm flipH="1">
              <a:off x="647179" y="445576"/>
              <a:ext cx="362115" cy="124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991925" y="374330"/>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4" name="直接连接符 133"/>
            <p:cNvCxnSpPr>
              <a:stCxn id="132" idx="3"/>
            </p:cNvCxnSpPr>
            <p:nvPr/>
          </p:nvCxnSpPr>
          <p:spPr>
            <a:xfrm flipH="1">
              <a:off x="916537" y="477151"/>
              <a:ext cx="92757" cy="7531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8" name="椭圆 137"/>
            <p:cNvSpPr/>
            <p:nvPr/>
          </p:nvSpPr>
          <p:spPr>
            <a:xfrm>
              <a:off x="865753" y="1205131"/>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0" name="直接连接符 139"/>
            <p:cNvCxnSpPr/>
            <p:nvPr/>
          </p:nvCxnSpPr>
          <p:spPr>
            <a:xfrm flipH="1">
              <a:off x="578958" y="461826"/>
              <a:ext cx="419902" cy="3862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3" name="椭圆 142"/>
            <p:cNvSpPr/>
            <p:nvPr/>
          </p:nvSpPr>
          <p:spPr>
            <a:xfrm>
              <a:off x="482997" y="820653"/>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7" name="椭圆 206"/>
            <p:cNvSpPr/>
            <p:nvPr/>
          </p:nvSpPr>
          <p:spPr>
            <a:xfrm>
              <a:off x="222607" y="445576"/>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8" name="椭圆 207"/>
            <p:cNvSpPr/>
            <p:nvPr/>
          </p:nvSpPr>
          <p:spPr>
            <a:xfrm>
              <a:off x="1179314" y="848030"/>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9" name="同心圆 208"/>
            <p:cNvSpPr/>
            <p:nvPr/>
          </p:nvSpPr>
          <p:spPr>
            <a:xfrm>
              <a:off x="468318" y="136498"/>
              <a:ext cx="108000" cy="108000"/>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10" name="同心圆 209"/>
            <p:cNvSpPr/>
            <p:nvPr/>
          </p:nvSpPr>
          <p:spPr>
            <a:xfrm>
              <a:off x="407318" y="1122761"/>
              <a:ext cx="177491" cy="165451"/>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11" name="同心圆 210"/>
            <p:cNvSpPr/>
            <p:nvPr/>
          </p:nvSpPr>
          <p:spPr>
            <a:xfrm>
              <a:off x="968370" y="349531"/>
              <a:ext cx="167237" cy="163978"/>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cxnSp>
          <p:nvCxnSpPr>
            <p:cNvPr id="222" name="直接连接符 221"/>
            <p:cNvCxnSpPr>
              <a:stCxn id="209" idx="4"/>
              <a:endCxn id="208" idx="1"/>
            </p:cNvCxnSpPr>
            <p:nvPr/>
          </p:nvCxnSpPr>
          <p:spPr>
            <a:xfrm>
              <a:off x="522318" y="244498"/>
              <a:ext cx="674365" cy="6211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a:endCxn id="22" idx="6"/>
            </p:cNvCxnSpPr>
            <p:nvPr/>
          </p:nvCxnSpPr>
          <p:spPr>
            <a:xfrm flipH="1">
              <a:off x="169950" y="201688"/>
              <a:ext cx="298714" cy="337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flipH="1">
              <a:off x="1062435" y="-60434"/>
              <a:ext cx="245297" cy="4343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a:endCxn id="209" idx="0"/>
            </p:cNvCxnSpPr>
            <p:nvPr/>
          </p:nvCxnSpPr>
          <p:spPr>
            <a:xfrm>
              <a:off x="403479" y="-187198"/>
              <a:ext cx="118839" cy="3236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endCxn id="23" idx="1"/>
            </p:cNvCxnSpPr>
            <p:nvPr/>
          </p:nvCxnSpPr>
          <p:spPr>
            <a:xfrm>
              <a:off x="0" y="12636"/>
              <a:ext cx="185982" cy="723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1" name="弧形 40"/>
          <p:cNvSpPr/>
          <p:nvPr userDrawn="1"/>
        </p:nvSpPr>
        <p:spPr>
          <a:xfrm rot="558798">
            <a:off x="3672565" y="1011395"/>
            <a:ext cx="7590690" cy="5671237"/>
          </a:xfrm>
          <a:prstGeom prst="arc">
            <a:avLst>
              <a:gd name="adj1" fmla="val 14287010"/>
              <a:gd name="adj2" fmla="val 5583081"/>
            </a:avLst>
          </a:prstGeom>
          <a:noFill/>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弧形 11"/>
          <p:cNvSpPr/>
          <p:nvPr userDrawn="1"/>
        </p:nvSpPr>
        <p:spPr>
          <a:xfrm rot="558798">
            <a:off x="3412680" y="1604745"/>
            <a:ext cx="7885748" cy="5260588"/>
          </a:xfrm>
          <a:prstGeom prst="arc">
            <a:avLst>
              <a:gd name="adj1" fmla="val 14287010"/>
              <a:gd name="adj2" fmla="val 2872748"/>
            </a:avLst>
          </a:prstGeom>
          <a:noFill/>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弧形 7"/>
          <p:cNvSpPr/>
          <p:nvPr userDrawn="1"/>
        </p:nvSpPr>
        <p:spPr>
          <a:xfrm>
            <a:off x="3683000" y="810922"/>
            <a:ext cx="6426200" cy="7164677"/>
          </a:xfrm>
          <a:prstGeom prst="arc">
            <a:avLst>
              <a:gd name="adj1" fmla="val 16921666"/>
              <a:gd name="adj2" fmla="val 2824751"/>
            </a:avLst>
          </a:prstGeom>
          <a:noFill/>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5" name="弧形 44"/>
          <p:cNvSpPr/>
          <p:nvPr userDrawn="1"/>
        </p:nvSpPr>
        <p:spPr>
          <a:xfrm>
            <a:off x="3326530" y="1362427"/>
            <a:ext cx="6998570" cy="5594309"/>
          </a:xfrm>
          <a:prstGeom prst="arc">
            <a:avLst>
              <a:gd name="adj1" fmla="val 16904781"/>
              <a:gd name="adj2" fmla="val 3894020"/>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9" name="弧形 98"/>
          <p:cNvSpPr/>
          <p:nvPr userDrawn="1"/>
        </p:nvSpPr>
        <p:spPr>
          <a:xfrm>
            <a:off x="4095365" y="644886"/>
            <a:ext cx="6251437" cy="5745214"/>
          </a:xfrm>
          <a:prstGeom prst="arc">
            <a:avLst>
              <a:gd name="adj1" fmla="val 16577328"/>
              <a:gd name="adj2" fmla="val 5195692"/>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 name="弧形 8"/>
          <p:cNvSpPr/>
          <p:nvPr userDrawn="1"/>
        </p:nvSpPr>
        <p:spPr>
          <a:xfrm>
            <a:off x="4153770" y="1562411"/>
            <a:ext cx="6426200" cy="6007099"/>
          </a:xfrm>
          <a:prstGeom prst="arc">
            <a:avLst>
              <a:gd name="adj1" fmla="val 16921666"/>
              <a:gd name="adj2" fmla="val 2917494"/>
            </a:avLst>
          </a:prstGeom>
          <a:noFill/>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弧形 9"/>
          <p:cNvSpPr/>
          <p:nvPr userDrawn="1"/>
        </p:nvSpPr>
        <p:spPr>
          <a:xfrm>
            <a:off x="3918385" y="836322"/>
            <a:ext cx="6426200" cy="7164677"/>
          </a:xfrm>
          <a:prstGeom prst="arc">
            <a:avLst>
              <a:gd name="adj1" fmla="val 18114793"/>
              <a:gd name="adj2" fmla="val 2824751"/>
            </a:avLst>
          </a:prstGeom>
          <a:noFill/>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1" name="弧形 10"/>
          <p:cNvSpPr/>
          <p:nvPr userDrawn="1"/>
        </p:nvSpPr>
        <p:spPr>
          <a:xfrm>
            <a:off x="4376455" y="1993900"/>
            <a:ext cx="6426200" cy="5004247"/>
          </a:xfrm>
          <a:prstGeom prst="arc">
            <a:avLst>
              <a:gd name="adj1" fmla="val 16098721"/>
              <a:gd name="adj2" fmla="val 3561325"/>
            </a:avLst>
          </a:prstGeom>
          <a:noFill/>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弧形 12"/>
          <p:cNvSpPr/>
          <p:nvPr userDrawn="1"/>
        </p:nvSpPr>
        <p:spPr>
          <a:xfrm>
            <a:off x="4376455" y="1255679"/>
            <a:ext cx="6426200" cy="5908998"/>
          </a:xfrm>
          <a:prstGeom prst="arc">
            <a:avLst>
              <a:gd name="adj1" fmla="val 16577328"/>
              <a:gd name="adj2" fmla="val 2581678"/>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2" name="弧形 51"/>
          <p:cNvSpPr/>
          <p:nvPr userDrawn="1"/>
        </p:nvSpPr>
        <p:spPr>
          <a:xfrm>
            <a:off x="3869259" y="1729370"/>
            <a:ext cx="6055219" cy="4319100"/>
          </a:xfrm>
          <a:prstGeom prst="arc">
            <a:avLst>
              <a:gd name="adj1" fmla="val 16577328"/>
              <a:gd name="adj2" fmla="val 3071978"/>
            </a:avLst>
          </a:prstGeom>
          <a:noFill/>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9" name="弧形 28"/>
          <p:cNvSpPr/>
          <p:nvPr userDrawn="1"/>
        </p:nvSpPr>
        <p:spPr>
          <a:xfrm>
            <a:off x="1206500" y="355881"/>
            <a:ext cx="10423323" cy="6362419"/>
          </a:xfrm>
          <a:prstGeom prst="arc">
            <a:avLst>
              <a:gd name="adj1" fmla="val 16064175"/>
              <a:gd name="adj2" fmla="val 4954661"/>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9" name="弧形 68"/>
          <p:cNvSpPr/>
          <p:nvPr userDrawn="1"/>
        </p:nvSpPr>
        <p:spPr>
          <a:xfrm>
            <a:off x="2374457" y="1030416"/>
            <a:ext cx="6426200" cy="5585898"/>
          </a:xfrm>
          <a:prstGeom prst="arc">
            <a:avLst>
              <a:gd name="adj1" fmla="val 16953004"/>
              <a:gd name="adj2" fmla="val 3533047"/>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0" name="弧形 69"/>
          <p:cNvSpPr/>
          <p:nvPr userDrawn="1"/>
        </p:nvSpPr>
        <p:spPr>
          <a:xfrm>
            <a:off x="1893707" y="1944457"/>
            <a:ext cx="7008622" cy="4645627"/>
          </a:xfrm>
          <a:prstGeom prst="arc">
            <a:avLst>
              <a:gd name="adj1" fmla="val 16577328"/>
              <a:gd name="adj2" fmla="val 3071978"/>
            </a:avLst>
          </a:prstGeom>
          <a:noFill/>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7" name="弧形 146"/>
          <p:cNvSpPr/>
          <p:nvPr userDrawn="1"/>
        </p:nvSpPr>
        <p:spPr>
          <a:xfrm rot="3143922">
            <a:off x="3372114" y="-313091"/>
            <a:ext cx="7581465" cy="8403771"/>
          </a:xfrm>
          <a:prstGeom prst="arc">
            <a:avLst>
              <a:gd name="adj1" fmla="val 14614116"/>
              <a:gd name="adj2" fmla="val 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235" name="组合 234"/>
          <p:cNvGrpSpPr/>
          <p:nvPr userDrawn="1"/>
        </p:nvGrpSpPr>
        <p:grpSpPr>
          <a:xfrm>
            <a:off x="2545440" y="-1106457"/>
            <a:ext cx="9580914" cy="8284758"/>
            <a:chOff x="2545440" y="-1106457"/>
            <a:chExt cx="9580914" cy="8284758"/>
          </a:xfrm>
        </p:grpSpPr>
        <p:sp>
          <p:nvSpPr>
            <p:cNvPr id="14" name="弧形 13"/>
            <p:cNvSpPr/>
            <p:nvPr/>
          </p:nvSpPr>
          <p:spPr>
            <a:xfrm>
              <a:off x="4908114" y="987936"/>
              <a:ext cx="6426200" cy="5492242"/>
            </a:xfrm>
            <a:prstGeom prst="arc">
              <a:avLst>
                <a:gd name="adj1" fmla="val 16577328"/>
                <a:gd name="adj2" fmla="val 6691245"/>
              </a:avLst>
            </a:prstGeom>
            <a:noFill/>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3" name="弧形 212"/>
            <p:cNvSpPr/>
            <p:nvPr/>
          </p:nvSpPr>
          <p:spPr>
            <a:xfrm rot="3529314">
              <a:off x="3663168" y="-974312"/>
              <a:ext cx="7996456" cy="8308770"/>
            </a:xfrm>
            <a:prstGeom prst="arc">
              <a:avLst>
                <a:gd name="adj1" fmla="val 15039599"/>
                <a:gd name="adj2" fmla="val 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5" name="弧形 214"/>
            <p:cNvSpPr/>
            <p:nvPr/>
          </p:nvSpPr>
          <p:spPr>
            <a:xfrm rot="2317648">
              <a:off x="3184124" y="762409"/>
              <a:ext cx="6426200" cy="5585898"/>
            </a:xfrm>
            <a:prstGeom prst="arc">
              <a:avLst>
                <a:gd name="adj1" fmla="val 14395450"/>
                <a:gd name="adj2" fmla="val 3533047"/>
              </a:avLst>
            </a:prstGeom>
            <a:noFill/>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233" name="组合 232"/>
            <p:cNvGrpSpPr/>
            <p:nvPr/>
          </p:nvGrpSpPr>
          <p:grpSpPr>
            <a:xfrm>
              <a:off x="2545440" y="-1106457"/>
              <a:ext cx="9580914" cy="8016380"/>
              <a:chOff x="2545440" y="-1106457"/>
              <a:chExt cx="9580914" cy="8016380"/>
            </a:xfrm>
          </p:grpSpPr>
          <p:sp>
            <p:nvSpPr>
              <p:cNvPr id="214" name="弧形 213"/>
              <p:cNvSpPr/>
              <p:nvPr/>
            </p:nvSpPr>
            <p:spPr>
              <a:xfrm rot="4850840">
                <a:off x="3337669" y="-1898686"/>
                <a:ext cx="7996456" cy="9580914"/>
              </a:xfrm>
              <a:prstGeom prst="arc">
                <a:avLst>
                  <a:gd name="adj1" fmla="val 14371226"/>
                  <a:gd name="adj2" fmla="val 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232" name="组合 231"/>
              <p:cNvGrpSpPr/>
              <p:nvPr/>
            </p:nvGrpSpPr>
            <p:grpSpPr>
              <a:xfrm>
                <a:off x="5488329" y="129986"/>
                <a:ext cx="6213010" cy="6779937"/>
                <a:chOff x="5488329" y="129986"/>
                <a:chExt cx="6213010" cy="6779937"/>
              </a:xfrm>
            </p:grpSpPr>
            <p:cxnSp>
              <p:nvCxnSpPr>
                <p:cNvPr id="219" name="直接连接符 218"/>
                <p:cNvCxnSpPr>
                  <a:stCxn id="60" idx="3"/>
                  <a:endCxn id="216" idx="7"/>
                </p:cNvCxnSpPr>
                <p:nvPr/>
              </p:nvCxnSpPr>
              <p:spPr>
                <a:xfrm flipH="1">
                  <a:off x="6063315" y="3532442"/>
                  <a:ext cx="2167276" cy="28153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7581464" y="872296"/>
                  <a:ext cx="81680" cy="7966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cxnSp>
              <p:nvCxnSpPr>
                <p:cNvPr id="56" name="直接连接符 55"/>
                <p:cNvCxnSpPr>
                  <a:stCxn id="30" idx="7"/>
                  <a:endCxn id="60" idx="3"/>
                </p:cNvCxnSpPr>
                <p:nvPr/>
              </p:nvCxnSpPr>
              <p:spPr>
                <a:xfrm flipV="1">
                  <a:off x="7114116" y="3532442"/>
                  <a:ext cx="1116475" cy="27548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47" idx="5"/>
                  <a:endCxn id="60" idx="1"/>
                </p:cNvCxnSpPr>
                <p:nvPr/>
              </p:nvCxnSpPr>
              <p:spPr>
                <a:xfrm>
                  <a:off x="7388842" y="1462032"/>
                  <a:ext cx="841749" cy="19685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327768" y="941115"/>
                  <a:ext cx="118601" cy="12046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8892918" y="1389765"/>
                  <a:ext cx="118601" cy="12046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同心圆 18"/>
                <p:cNvSpPr/>
                <p:nvPr/>
              </p:nvSpPr>
              <p:spPr>
                <a:xfrm>
                  <a:off x="7812057" y="1230279"/>
                  <a:ext cx="103150" cy="93696"/>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0" name="椭圆 19"/>
                <p:cNvSpPr/>
                <p:nvPr/>
              </p:nvSpPr>
              <p:spPr>
                <a:xfrm>
                  <a:off x="7971023" y="1599782"/>
                  <a:ext cx="54000" cy="54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同心圆 20"/>
                <p:cNvSpPr/>
                <p:nvPr/>
              </p:nvSpPr>
              <p:spPr>
                <a:xfrm>
                  <a:off x="7445553" y="1947052"/>
                  <a:ext cx="82549" cy="91298"/>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0" name="椭圆 29"/>
                <p:cNvSpPr/>
                <p:nvPr/>
              </p:nvSpPr>
              <p:spPr>
                <a:xfrm>
                  <a:off x="7012884" y="6269637"/>
                  <a:ext cx="118601" cy="12046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a:off x="8933160" y="6751955"/>
                  <a:ext cx="54000" cy="54000"/>
                </a:xfrm>
                <a:prstGeom prst="ellipse">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5" name="直接连接符 24"/>
                <p:cNvCxnSpPr/>
                <p:nvPr/>
              </p:nvCxnSpPr>
              <p:spPr>
                <a:xfrm>
                  <a:off x="5529605" y="229178"/>
                  <a:ext cx="426694" cy="4185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5488329" y="181419"/>
                  <a:ext cx="57151" cy="6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5" name="直接连接符 34"/>
                <p:cNvCxnSpPr>
                  <a:stCxn id="28" idx="7"/>
                  <a:endCxn id="36" idx="3"/>
                </p:cNvCxnSpPr>
                <p:nvPr/>
              </p:nvCxnSpPr>
              <p:spPr>
                <a:xfrm flipV="1">
                  <a:off x="5998231" y="375935"/>
                  <a:ext cx="247151" cy="2329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同心圆 35"/>
                <p:cNvSpPr/>
                <p:nvPr/>
              </p:nvSpPr>
              <p:spPr>
                <a:xfrm>
                  <a:off x="6236215" y="323293"/>
                  <a:ext cx="62599" cy="61674"/>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cxnSp>
              <p:nvCxnSpPr>
                <p:cNvPr id="37" name="直接连接符 36"/>
                <p:cNvCxnSpPr/>
                <p:nvPr/>
              </p:nvCxnSpPr>
              <p:spPr>
                <a:xfrm>
                  <a:off x="5998231" y="668607"/>
                  <a:ext cx="593504" cy="1932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5896999" y="591271"/>
                  <a:ext cx="118601" cy="120462"/>
                </a:xfrm>
                <a:prstGeom prst="ellipse">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椭圆 41"/>
                <p:cNvSpPr/>
                <p:nvPr/>
              </p:nvSpPr>
              <p:spPr>
                <a:xfrm>
                  <a:off x="6581308" y="836885"/>
                  <a:ext cx="54000" cy="54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同心圆 43"/>
                <p:cNvSpPr/>
                <p:nvPr/>
              </p:nvSpPr>
              <p:spPr>
                <a:xfrm>
                  <a:off x="6121806" y="1014382"/>
                  <a:ext cx="103150" cy="93696"/>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47" name="椭圆 46"/>
                <p:cNvSpPr/>
                <p:nvPr/>
              </p:nvSpPr>
              <p:spPr>
                <a:xfrm>
                  <a:off x="7287610" y="1359211"/>
                  <a:ext cx="118601" cy="120462"/>
                </a:xfrm>
                <a:prstGeom prst="ellipse">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9" name="直接连接符 48"/>
                <p:cNvCxnSpPr>
                  <a:stCxn id="28" idx="5"/>
                  <a:endCxn id="44" idx="0"/>
                </p:cNvCxnSpPr>
                <p:nvPr/>
              </p:nvCxnSpPr>
              <p:spPr>
                <a:xfrm>
                  <a:off x="5998231" y="694092"/>
                  <a:ext cx="175150" cy="320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同心圆 50"/>
                <p:cNvSpPr/>
                <p:nvPr/>
              </p:nvSpPr>
              <p:spPr>
                <a:xfrm>
                  <a:off x="7954214" y="6769523"/>
                  <a:ext cx="139193" cy="140400"/>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3" name="椭圆 52"/>
                <p:cNvSpPr/>
                <p:nvPr/>
              </p:nvSpPr>
              <p:spPr>
                <a:xfrm>
                  <a:off x="7091234" y="1711609"/>
                  <a:ext cx="59301" cy="70416"/>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椭圆 53"/>
                <p:cNvSpPr/>
                <p:nvPr/>
              </p:nvSpPr>
              <p:spPr>
                <a:xfrm>
                  <a:off x="8387068" y="5696403"/>
                  <a:ext cx="142875" cy="144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nvSpPr>
              <p:spPr>
                <a:xfrm>
                  <a:off x="8209667" y="3409530"/>
                  <a:ext cx="142875" cy="144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椭圆 70"/>
                <p:cNvSpPr/>
                <p:nvPr/>
              </p:nvSpPr>
              <p:spPr>
                <a:xfrm>
                  <a:off x="8618095" y="2992948"/>
                  <a:ext cx="142875" cy="144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椭圆 73"/>
                <p:cNvSpPr/>
                <p:nvPr/>
              </p:nvSpPr>
              <p:spPr>
                <a:xfrm>
                  <a:off x="8668886" y="2091556"/>
                  <a:ext cx="118601" cy="120462"/>
                </a:xfrm>
                <a:prstGeom prst="ellipse">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椭圆 76"/>
                <p:cNvSpPr/>
                <p:nvPr/>
              </p:nvSpPr>
              <p:spPr>
                <a:xfrm>
                  <a:off x="9541264" y="2492522"/>
                  <a:ext cx="64471" cy="633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8" name="椭圆 77"/>
                <p:cNvSpPr/>
                <p:nvPr/>
              </p:nvSpPr>
              <p:spPr>
                <a:xfrm>
                  <a:off x="9725915" y="2732072"/>
                  <a:ext cx="64471" cy="6335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椭圆 80"/>
                <p:cNvSpPr/>
                <p:nvPr/>
              </p:nvSpPr>
              <p:spPr>
                <a:xfrm>
                  <a:off x="9784641" y="2432291"/>
                  <a:ext cx="118601" cy="120462"/>
                </a:xfrm>
                <a:prstGeom prst="ellipse">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椭圆 81"/>
                <p:cNvSpPr/>
                <p:nvPr/>
              </p:nvSpPr>
              <p:spPr>
                <a:xfrm>
                  <a:off x="8892918" y="1943140"/>
                  <a:ext cx="118601" cy="12046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椭圆 82"/>
                <p:cNvSpPr/>
                <p:nvPr/>
              </p:nvSpPr>
              <p:spPr>
                <a:xfrm>
                  <a:off x="9189788" y="2078031"/>
                  <a:ext cx="118601" cy="12046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椭圆 83"/>
                <p:cNvSpPr/>
                <p:nvPr/>
              </p:nvSpPr>
              <p:spPr>
                <a:xfrm>
                  <a:off x="9975611" y="2795425"/>
                  <a:ext cx="118601" cy="12046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椭圆 84"/>
                <p:cNvSpPr/>
                <p:nvPr/>
              </p:nvSpPr>
              <p:spPr>
                <a:xfrm>
                  <a:off x="11083598" y="4157031"/>
                  <a:ext cx="118601" cy="12046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椭圆 85"/>
                <p:cNvSpPr/>
                <p:nvPr/>
              </p:nvSpPr>
              <p:spPr>
                <a:xfrm>
                  <a:off x="10723002" y="4303204"/>
                  <a:ext cx="153242" cy="146876"/>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同心圆 86"/>
                <p:cNvSpPr/>
                <p:nvPr/>
              </p:nvSpPr>
              <p:spPr>
                <a:xfrm>
                  <a:off x="11098929" y="4830868"/>
                  <a:ext cx="103150" cy="93696"/>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8" name="同心圆 87"/>
                <p:cNvSpPr/>
                <p:nvPr/>
              </p:nvSpPr>
              <p:spPr>
                <a:xfrm>
                  <a:off x="10535225" y="3090100"/>
                  <a:ext cx="103150" cy="93696"/>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9" name="同心圆 88"/>
                <p:cNvSpPr/>
                <p:nvPr/>
              </p:nvSpPr>
              <p:spPr>
                <a:xfrm>
                  <a:off x="9543175" y="4824270"/>
                  <a:ext cx="103150" cy="93696"/>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0" name="同心圆 89"/>
                <p:cNvSpPr/>
                <p:nvPr/>
              </p:nvSpPr>
              <p:spPr>
                <a:xfrm>
                  <a:off x="10198096" y="3531834"/>
                  <a:ext cx="103150" cy="93696"/>
                </a:xfrm>
                <a:prstGeom prst="donut">
                  <a:avLst>
                    <a:gd name="adj" fmla="val 6460"/>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0" name="椭圆 99"/>
                <p:cNvSpPr/>
                <p:nvPr/>
              </p:nvSpPr>
              <p:spPr>
                <a:xfrm>
                  <a:off x="7388842" y="6332104"/>
                  <a:ext cx="97062" cy="117533"/>
                </a:xfrm>
                <a:prstGeom prst="ellipse">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同心圆 100"/>
                <p:cNvSpPr/>
                <p:nvPr/>
              </p:nvSpPr>
              <p:spPr>
                <a:xfrm>
                  <a:off x="6727330" y="625516"/>
                  <a:ext cx="104400" cy="102902"/>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2" name="椭圆 101"/>
                <p:cNvSpPr/>
                <p:nvPr/>
              </p:nvSpPr>
              <p:spPr>
                <a:xfrm>
                  <a:off x="10356722" y="2309985"/>
                  <a:ext cx="118601" cy="12046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nvSpPr>
              <p:spPr>
                <a:xfrm>
                  <a:off x="9940291" y="1447307"/>
                  <a:ext cx="118601" cy="120462"/>
                </a:xfrm>
                <a:prstGeom prst="ellipse">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同心圆 103"/>
                <p:cNvSpPr/>
                <p:nvPr/>
              </p:nvSpPr>
              <p:spPr>
                <a:xfrm>
                  <a:off x="9553540" y="1666276"/>
                  <a:ext cx="103150" cy="93696"/>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5" name="同心圆 104"/>
                <p:cNvSpPr/>
                <p:nvPr/>
              </p:nvSpPr>
              <p:spPr>
                <a:xfrm>
                  <a:off x="11201304" y="3098489"/>
                  <a:ext cx="103150" cy="93696"/>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8" name="椭圆 107"/>
                <p:cNvSpPr/>
                <p:nvPr/>
              </p:nvSpPr>
              <p:spPr>
                <a:xfrm>
                  <a:off x="10727128" y="5197250"/>
                  <a:ext cx="118601" cy="12046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5" name="椭圆 204"/>
                <p:cNvSpPr/>
                <p:nvPr/>
              </p:nvSpPr>
              <p:spPr>
                <a:xfrm>
                  <a:off x="8891236" y="129986"/>
                  <a:ext cx="162866" cy="16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6" name="同心圆 205"/>
                <p:cNvSpPr/>
                <p:nvPr/>
              </p:nvSpPr>
              <p:spPr>
                <a:xfrm>
                  <a:off x="8458505" y="567595"/>
                  <a:ext cx="108000" cy="108000"/>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1" name="椭圆 30"/>
                <p:cNvSpPr/>
                <p:nvPr/>
              </p:nvSpPr>
              <p:spPr>
                <a:xfrm>
                  <a:off x="6753225" y="6563665"/>
                  <a:ext cx="142875" cy="144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6" name="椭圆 215"/>
                <p:cNvSpPr/>
                <p:nvPr/>
              </p:nvSpPr>
              <p:spPr>
                <a:xfrm>
                  <a:off x="5941364" y="6326740"/>
                  <a:ext cx="142875" cy="144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8" name="椭圆 227"/>
                <p:cNvSpPr/>
                <p:nvPr/>
              </p:nvSpPr>
              <p:spPr>
                <a:xfrm>
                  <a:off x="8721363" y="3606935"/>
                  <a:ext cx="153242" cy="146876"/>
                </a:xfrm>
                <a:prstGeom prst="ellipse">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9" name="同心圆 228"/>
                <p:cNvSpPr/>
                <p:nvPr/>
              </p:nvSpPr>
              <p:spPr>
                <a:xfrm>
                  <a:off x="9195330" y="2822191"/>
                  <a:ext cx="103150" cy="93696"/>
                </a:xfrm>
                <a:prstGeom prst="donut">
                  <a:avLst>
                    <a:gd name="adj" fmla="val 646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0" name="同心圆 229"/>
                <p:cNvSpPr/>
                <p:nvPr/>
              </p:nvSpPr>
              <p:spPr>
                <a:xfrm>
                  <a:off x="10618224" y="5858663"/>
                  <a:ext cx="103150" cy="93696"/>
                </a:xfrm>
                <a:prstGeom prst="donut">
                  <a:avLst>
                    <a:gd name="adj" fmla="val 6460"/>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42" name="椭圆 241"/>
                <p:cNvSpPr/>
                <p:nvPr/>
              </p:nvSpPr>
              <p:spPr>
                <a:xfrm>
                  <a:off x="7479559" y="597449"/>
                  <a:ext cx="118601" cy="120462"/>
                </a:xfrm>
                <a:prstGeom prst="ellipse">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椭圆 105"/>
                <p:cNvSpPr/>
                <p:nvPr/>
              </p:nvSpPr>
              <p:spPr>
                <a:xfrm>
                  <a:off x="11066277" y="2091556"/>
                  <a:ext cx="153242" cy="146876"/>
                </a:xfrm>
                <a:prstGeom prst="ellipse">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p:nvSpPr>
              <p:spPr>
                <a:xfrm>
                  <a:off x="11548097" y="3741919"/>
                  <a:ext cx="153242" cy="146876"/>
                </a:xfrm>
                <a:prstGeom prst="ellipse">
                  <a:avLst/>
                </a:prstGeom>
                <a:solidFill>
                  <a:schemeClr val="bg2">
                    <a:lumMod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sp>
        <p:nvSpPr>
          <p:cNvPr id="2" name="标题 1"/>
          <p:cNvSpPr>
            <a:spLocks noGrp="1"/>
          </p:cNvSpPr>
          <p:nvPr>
            <p:ph type="title"/>
          </p:nvPr>
        </p:nvSpPr>
        <p:spPr/>
        <p:txBody>
          <a:bodyPr/>
          <a:lstStyle>
            <a:lvl1pPr>
              <a:defRPr>
                <a:latin typeface="黑体" panose="02010609060101010101" charset="-122"/>
                <a:ea typeface="黑体" panose="02010609060101010101" charset="-122"/>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10516235" cy="4351655"/>
          </a:xfrm>
        </p:spPr>
        <p:txBody>
          <a:bodyPr/>
          <a:lstStyle>
            <a:lvl1pPr>
              <a:defRPr>
                <a:latin typeface="黑体" panose="02010609060101010101" charset="-122"/>
                <a:ea typeface="黑体" panose="02010609060101010101" charset="-122"/>
              </a:defRPr>
            </a:lvl1pPr>
            <a:lvl2pPr>
              <a:defRPr>
                <a:latin typeface="黑体" panose="02010609060101010101" charset="-122"/>
                <a:ea typeface="黑体" panose="02010609060101010101" charset="-122"/>
              </a:defRPr>
            </a:lvl2pPr>
            <a:lvl3pPr>
              <a:defRPr>
                <a:latin typeface="黑体" panose="02010609060101010101" charset="-122"/>
                <a:ea typeface="黑体" panose="02010609060101010101" charset="-122"/>
              </a:defRPr>
            </a:lvl3pPr>
            <a:lvl4pPr>
              <a:defRPr>
                <a:latin typeface="黑体" panose="02010609060101010101" charset="-122"/>
                <a:ea typeface="黑体" panose="02010609060101010101" charset="-122"/>
              </a:defRPr>
            </a:lvl4pPr>
            <a:lvl5pPr>
              <a:defRPr>
                <a:latin typeface="黑体" panose="02010609060101010101" charset="-122"/>
                <a:ea typeface="黑体" panose="02010609060101010101"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40" name="同心圆 39"/>
          <p:cNvSpPr/>
          <p:nvPr userDrawn="1"/>
        </p:nvSpPr>
        <p:spPr>
          <a:xfrm>
            <a:off x="3203378" y="1068464"/>
            <a:ext cx="1023708" cy="1021839"/>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 name="日期占位符 4"/>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F381-4499-4D1C-B5DB-A965A1487270}" type="slidenum">
              <a:rPr lang="zh-CN" altLang="en-US" smtClean="0"/>
            </a:fld>
            <a:endParaRPr lang="zh-CN" altLang="en-US"/>
          </a:p>
        </p:txBody>
      </p:sp>
      <p:cxnSp>
        <p:nvCxnSpPr>
          <p:cNvPr id="77" name="直接连接符 76"/>
          <p:cNvCxnSpPr>
            <a:stCxn id="76" idx="2"/>
            <a:endCxn id="69" idx="2"/>
          </p:cNvCxnSpPr>
          <p:nvPr userDrawn="1"/>
        </p:nvCxnSpPr>
        <p:spPr>
          <a:xfrm flipH="1">
            <a:off x="4953582" y="1068464"/>
            <a:ext cx="5531666" cy="50102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9" idx="2"/>
            <a:endCxn id="11" idx="4"/>
          </p:cNvCxnSpPr>
          <p:nvPr userDrawn="1"/>
        </p:nvCxnSpPr>
        <p:spPr>
          <a:xfrm flipH="1" flipV="1">
            <a:off x="115950" y="289419"/>
            <a:ext cx="4837632" cy="57892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饼形 68"/>
          <p:cNvSpPr/>
          <p:nvPr userDrawn="1"/>
        </p:nvSpPr>
        <p:spPr>
          <a:xfrm rot="5400000">
            <a:off x="4148039" y="6107730"/>
            <a:ext cx="1611086" cy="1553029"/>
          </a:xfrm>
          <a:prstGeom prst="pie">
            <a:avLst>
              <a:gd name="adj1" fmla="val 5366942"/>
              <a:gd name="adj2" fmla="val 16200000"/>
            </a:avLst>
          </a:prstGeom>
          <a:solidFill>
            <a:schemeClr val="bg2">
              <a:lumMod val="50000"/>
              <a:alpha val="3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4" name="直接连接符 63"/>
          <p:cNvCxnSpPr>
            <a:stCxn id="14" idx="3"/>
            <a:endCxn id="30" idx="0"/>
          </p:cNvCxnSpPr>
          <p:nvPr userDrawn="1"/>
        </p:nvCxnSpPr>
        <p:spPr>
          <a:xfrm>
            <a:off x="521376" y="553761"/>
            <a:ext cx="122477" cy="22978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endCxn id="30" idx="7"/>
          </p:cNvCxnSpPr>
          <p:nvPr userDrawn="1"/>
        </p:nvCxnSpPr>
        <p:spPr>
          <a:xfrm flipH="1">
            <a:off x="706605" y="716813"/>
            <a:ext cx="6362403" cy="215901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2" idx="3"/>
          </p:cNvCxnSpPr>
          <p:nvPr userDrawn="1"/>
        </p:nvCxnSpPr>
        <p:spPr>
          <a:xfrm flipH="1" flipV="1">
            <a:off x="1120991" y="410248"/>
            <a:ext cx="9642602" cy="61474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userDrawn="1"/>
        </p:nvSpPr>
        <p:spPr>
          <a:xfrm>
            <a:off x="2080112" y="4613014"/>
            <a:ext cx="446760" cy="393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同心圆 10"/>
          <p:cNvSpPr/>
          <p:nvPr userDrawn="1"/>
        </p:nvSpPr>
        <p:spPr>
          <a:xfrm>
            <a:off x="61950" y="181419"/>
            <a:ext cx="108000" cy="108000"/>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 name="椭圆 11"/>
          <p:cNvSpPr/>
          <p:nvPr userDrawn="1"/>
        </p:nvSpPr>
        <p:spPr>
          <a:xfrm>
            <a:off x="168613" y="67355"/>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连接符 12"/>
          <p:cNvCxnSpPr>
            <a:stCxn id="12" idx="5"/>
          </p:cNvCxnSpPr>
          <p:nvPr userDrawn="1"/>
        </p:nvCxnSpPr>
        <p:spPr>
          <a:xfrm>
            <a:off x="269845" y="170176"/>
            <a:ext cx="267268" cy="2643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userDrawn="1"/>
        </p:nvSpPr>
        <p:spPr>
          <a:xfrm>
            <a:off x="497525" y="409161"/>
            <a:ext cx="162866" cy="16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userDrawn="1"/>
        </p:nvSpPr>
        <p:spPr>
          <a:xfrm>
            <a:off x="5275971" y="5686437"/>
            <a:ext cx="162866" cy="16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a:stCxn id="14" idx="5"/>
            <a:endCxn id="15" idx="0"/>
          </p:cNvCxnSpPr>
          <p:nvPr userDrawn="1"/>
        </p:nvCxnSpPr>
        <p:spPr>
          <a:xfrm>
            <a:off x="636540" y="553761"/>
            <a:ext cx="4720864" cy="51326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4" idx="3"/>
          </p:cNvCxnSpPr>
          <p:nvPr userDrawn="1"/>
        </p:nvCxnSpPr>
        <p:spPr>
          <a:xfrm flipH="1">
            <a:off x="259625" y="553761"/>
            <a:ext cx="261751" cy="4262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userDrawn="1"/>
        </p:nvSpPr>
        <p:spPr>
          <a:xfrm>
            <a:off x="155226" y="957355"/>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9" name="直接连接符 18"/>
          <p:cNvCxnSpPr>
            <a:stCxn id="14" idx="5"/>
          </p:cNvCxnSpPr>
          <p:nvPr userDrawn="1"/>
        </p:nvCxnSpPr>
        <p:spPr>
          <a:xfrm>
            <a:off x="636540" y="553761"/>
            <a:ext cx="97779" cy="3371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同心圆 19"/>
          <p:cNvSpPr/>
          <p:nvPr userDrawn="1"/>
        </p:nvSpPr>
        <p:spPr>
          <a:xfrm>
            <a:off x="683711" y="866937"/>
            <a:ext cx="108000" cy="108000"/>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cxnSp>
        <p:nvCxnSpPr>
          <p:cNvPr id="21" name="直接连接符 20"/>
          <p:cNvCxnSpPr/>
          <p:nvPr userDrawn="1"/>
        </p:nvCxnSpPr>
        <p:spPr>
          <a:xfrm flipH="1">
            <a:off x="647179" y="445576"/>
            <a:ext cx="362115" cy="124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userDrawn="1"/>
        </p:nvSpPr>
        <p:spPr>
          <a:xfrm>
            <a:off x="991925" y="374330"/>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a:stCxn id="22" idx="3"/>
          </p:cNvCxnSpPr>
          <p:nvPr userDrawn="1"/>
        </p:nvCxnSpPr>
        <p:spPr>
          <a:xfrm flipH="1">
            <a:off x="7894" y="477151"/>
            <a:ext cx="1001400" cy="63961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椭圆 23"/>
          <p:cNvSpPr/>
          <p:nvPr userDrawn="1"/>
        </p:nvSpPr>
        <p:spPr>
          <a:xfrm>
            <a:off x="11420247" y="3599824"/>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5" name="直接连接符 24"/>
          <p:cNvCxnSpPr>
            <a:endCxn id="26" idx="7"/>
          </p:cNvCxnSpPr>
          <p:nvPr userDrawn="1"/>
        </p:nvCxnSpPr>
        <p:spPr>
          <a:xfrm flipH="1">
            <a:off x="606774" y="461826"/>
            <a:ext cx="392086" cy="7775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椭圆 25"/>
          <p:cNvSpPr/>
          <p:nvPr userDrawn="1"/>
        </p:nvSpPr>
        <p:spPr>
          <a:xfrm>
            <a:off x="505542" y="1221689"/>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userDrawn="1"/>
        </p:nvSpPr>
        <p:spPr>
          <a:xfrm>
            <a:off x="222607" y="445576"/>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userDrawn="1"/>
        </p:nvSpPr>
        <p:spPr>
          <a:xfrm>
            <a:off x="1179314" y="848030"/>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同心圆 28"/>
          <p:cNvSpPr/>
          <p:nvPr userDrawn="1"/>
        </p:nvSpPr>
        <p:spPr>
          <a:xfrm>
            <a:off x="468318" y="136498"/>
            <a:ext cx="108000" cy="108000"/>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0" name="同心圆 29"/>
          <p:cNvSpPr/>
          <p:nvPr userDrawn="1"/>
        </p:nvSpPr>
        <p:spPr>
          <a:xfrm>
            <a:off x="555107" y="2851595"/>
            <a:ext cx="177491" cy="165451"/>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31" name="同心圆 30"/>
          <p:cNvSpPr/>
          <p:nvPr userDrawn="1"/>
        </p:nvSpPr>
        <p:spPr>
          <a:xfrm>
            <a:off x="968370" y="349531"/>
            <a:ext cx="167237" cy="163978"/>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cxnSp>
        <p:nvCxnSpPr>
          <p:cNvPr id="32" name="直接连接符 31"/>
          <p:cNvCxnSpPr>
            <a:stCxn id="29" idx="4"/>
            <a:endCxn id="28" idx="1"/>
          </p:cNvCxnSpPr>
          <p:nvPr userDrawn="1"/>
        </p:nvCxnSpPr>
        <p:spPr>
          <a:xfrm>
            <a:off x="522318" y="244498"/>
            <a:ext cx="674365" cy="6211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11" idx="6"/>
          </p:cNvCxnSpPr>
          <p:nvPr userDrawn="1"/>
        </p:nvCxnSpPr>
        <p:spPr>
          <a:xfrm flipH="1">
            <a:off x="169950" y="201688"/>
            <a:ext cx="298714" cy="337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4" idx="2"/>
          </p:cNvCxnSpPr>
          <p:nvPr userDrawn="1"/>
        </p:nvCxnSpPr>
        <p:spPr>
          <a:xfrm flipH="1" flipV="1">
            <a:off x="1062436" y="373933"/>
            <a:ext cx="10357811" cy="32861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5" idx="0"/>
            <a:endCxn id="29" idx="0"/>
          </p:cNvCxnSpPr>
          <p:nvPr userDrawn="1"/>
        </p:nvCxnSpPr>
        <p:spPr>
          <a:xfrm flipH="1" flipV="1">
            <a:off x="522318" y="136498"/>
            <a:ext cx="1781174" cy="44765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12" idx="1"/>
          </p:cNvCxnSpPr>
          <p:nvPr userDrawn="1"/>
        </p:nvCxnSpPr>
        <p:spPr>
          <a:xfrm>
            <a:off x="0" y="12636"/>
            <a:ext cx="185982" cy="723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椭圆 41"/>
          <p:cNvSpPr/>
          <p:nvPr userDrawn="1"/>
        </p:nvSpPr>
        <p:spPr>
          <a:xfrm>
            <a:off x="10746224" y="6454912"/>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3" name="直接连接符 42"/>
          <p:cNvCxnSpPr>
            <a:stCxn id="42" idx="5"/>
            <a:endCxn id="48" idx="5"/>
          </p:cNvCxnSpPr>
          <p:nvPr userDrawn="1"/>
        </p:nvCxnSpPr>
        <p:spPr>
          <a:xfrm flipH="1" flipV="1">
            <a:off x="7151834" y="716813"/>
            <a:ext cx="3695622" cy="58409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椭圆 47"/>
          <p:cNvSpPr/>
          <p:nvPr userDrawn="1"/>
        </p:nvSpPr>
        <p:spPr>
          <a:xfrm>
            <a:off x="7050602" y="613992"/>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9" name="直接连接符 48"/>
          <p:cNvCxnSpPr>
            <a:stCxn id="48" idx="2"/>
            <a:endCxn id="29" idx="5"/>
          </p:cNvCxnSpPr>
          <p:nvPr userDrawn="1"/>
        </p:nvCxnSpPr>
        <p:spPr>
          <a:xfrm flipH="1" flipV="1">
            <a:off x="560502" y="228682"/>
            <a:ext cx="6490100" cy="4455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26" idx="1"/>
            <a:endCxn id="18" idx="6"/>
          </p:cNvCxnSpPr>
          <p:nvPr userDrawn="1"/>
        </p:nvCxnSpPr>
        <p:spPr>
          <a:xfrm flipH="1" flipV="1">
            <a:off x="273827" y="1017586"/>
            <a:ext cx="249084" cy="2217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26" idx="6"/>
            <a:endCxn id="28" idx="3"/>
          </p:cNvCxnSpPr>
          <p:nvPr userDrawn="1"/>
        </p:nvCxnSpPr>
        <p:spPr>
          <a:xfrm flipV="1">
            <a:off x="624143" y="950851"/>
            <a:ext cx="572540" cy="33106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饼形 75"/>
          <p:cNvSpPr/>
          <p:nvPr userDrawn="1"/>
        </p:nvSpPr>
        <p:spPr>
          <a:xfrm rot="16200000" flipV="1">
            <a:off x="9411401" y="-989509"/>
            <a:ext cx="2147694" cy="1968252"/>
          </a:xfrm>
          <a:prstGeom prst="pie">
            <a:avLst>
              <a:gd name="adj1" fmla="val 5366942"/>
              <a:gd name="adj2" fmla="val 16200000"/>
            </a:avLst>
          </a:prstGeom>
          <a:solidFill>
            <a:schemeClr val="bg2">
              <a:lumMod val="50000"/>
              <a:alpha val="3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838835" y="374015"/>
            <a:ext cx="10515600" cy="1325563"/>
          </a:xfrm>
        </p:spPr>
        <p:txBody>
          <a:bodyPr/>
          <a:lstStyle>
            <a:lvl1pPr>
              <a:defRPr>
                <a:latin typeface="黑体" panose="02010609060101010101" charset="-122"/>
                <a:ea typeface="黑体" panose="02010609060101010101" charset="-122"/>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10516235" cy="4351655"/>
          </a:xfrm>
        </p:spPr>
        <p:txBody>
          <a:bodyPr/>
          <a:lstStyle>
            <a:lvl1pPr>
              <a:defRPr>
                <a:latin typeface="黑体" panose="02010609060101010101" charset="-122"/>
                <a:ea typeface="黑体" panose="02010609060101010101" charset="-122"/>
              </a:defRPr>
            </a:lvl1pPr>
            <a:lvl2pPr>
              <a:defRPr>
                <a:latin typeface="黑体" panose="02010609060101010101" charset="-122"/>
                <a:ea typeface="黑体" panose="02010609060101010101" charset="-122"/>
              </a:defRPr>
            </a:lvl2pPr>
            <a:lvl3pPr>
              <a:defRPr>
                <a:latin typeface="黑体" panose="02010609060101010101" charset="-122"/>
                <a:ea typeface="黑体" panose="02010609060101010101" charset="-122"/>
              </a:defRPr>
            </a:lvl3pPr>
            <a:lvl4pPr>
              <a:defRPr>
                <a:latin typeface="黑体" panose="02010609060101010101" charset="-122"/>
                <a:ea typeface="黑体" panose="02010609060101010101" charset="-122"/>
              </a:defRPr>
            </a:lvl4pPr>
            <a:lvl5pPr>
              <a:defRPr>
                <a:latin typeface="黑体" panose="02010609060101010101" charset="-122"/>
                <a:ea typeface="黑体" panose="02010609060101010101"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黑体" panose="02010609060101010101" charset="-122"/>
                <a:ea typeface="黑体" panose="02010609060101010101" charset="-122"/>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10516235" cy="4351655"/>
          </a:xfrm>
        </p:spPr>
        <p:txBody>
          <a:bodyPr/>
          <a:lstStyle>
            <a:lvl1pPr>
              <a:defRPr>
                <a:latin typeface="黑体" panose="02010609060101010101" charset="-122"/>
                <a:ea typeface="黑体" panose="02010609060101010101" charset="-122"/>
              </a:defRPr>
            </a:lvl1pPr>
            <a:lvl2pPr>
              <a:defRPr>
                <a:latin typeface="黑体" panose="02010609060101010101" charset="-122"/>
                <a:ea typeface="黑体" panose="02010609060101010101" charset="-122"/>
              </a:defRPr>
            </a:lvl2pPr>
            <a:lvl3pPr>
              <a:defRPr>
                <a:latin typeface="黑体" panose="02010609060101010101" charset="-122"/>
                <a:ea typeface="黑体" panose="02010609060101010101" charset="-122"/>
              </a:defRPr>
            </a:lvl3pPr>
            <a:lvl4pPr>
              <a:defRPr>
                <a:latin typeface="黑体" panose="02010609060101010101" charset="-122"/>
                <a:ea typeface="黑体" panose="02010609060101010101" charset="-122"/>
              </a:defRPr>
            </a:lvl4pPr>
            <a:lvl5pPr>
              <a:defRPr>
                <a:latin typeface="黑体" panose="02010609060101010101" charset="-122"/>
                <a:ea typeface="黑体" panose="02010609060101010101"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F381-4499-4D1C-B5DB-A965A1487270}" type="slidenum">
              <a:rPr lang="zh-CN" altLang="en-US" smtClean="0"/>
            </a:fld>
            <a:endParaRPr lang="zh-CN" altLang="en-US"/>
          </a:p>
        </p:txBody>
      </p:sp>
      <p:grpSp>
        <p:nvGrpSpPr>
          <p:cNvPr id="4" name="组合 3"/>
          <p:cNvGrpSpPr/>
          <p:nvPr userDrawn="1"/>
        </p:nvGrpSpPr>
        <p:grpSpPr>
          <a:xfrm>
            <a:off x="0" y="-187198"/>
            <a:ext cx="1307732" cy="1733935"/>
            <a:chOff x="0" y="-187198"/>
            <a:chExt cx="1307732" cy="1733935"/>
          </a:xfrm>
        </p:grpSpPr>
        <p:sp>
          <p:nvSpPr>
            <p:cNvPr id="8" name="同心圆 7"/>
            <p:cNvSpPr/>
            <p:nvPr/>
          </p:nvSpPr>
          <p:spPr>
            <a:xfrm>
              <a:off x="61950" y="181419"/>
              <a:ext cx="108000" cy="108000"/>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 name="椭圆 8"/>
            <p:cNvSpPr/>
            <p:nvPr/>
          </p:nvSpPr>
          <p:spPr>
            <a:xfrm>
              <a:off x="168613" y="67355"/>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stCxn id="9" idx="5"/>
            </p:cNvCxnSpPr>
            <p:nvPr/>
          </p:nvCxnSpPr>
          <p:spPr>
            <a:xfrm>
              <a:off x="269845" y="170176"/>
              <a:ext cx="267268" cy="2643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97525" y="409161"/>
              <a:ext cx="162866" cy="16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178191" y="1377327"/>
              <a:ext cx="162866" cy="16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连接符 12"/>
            <p:cNvCxnSpPr>
              <a:endCxn id="12" idx="0"/>
            </p:cNvCxnSpPr>
            <p:nvPr/>
          </p:nvCxnSpPr>
          <p:spPr>
            <a:xfrm flipH="1">
              <a:off x="259624" y="553171"/>
              <a:ext cx="289776" cy="82415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3"/>
            </p:cNvCxnSpPr>
            <p:nvPr/>
          </p:nvCxnSpPr>
          <p:spPr>
            <a:xfrm flipH="1">
              <a:off x="259625" y="553761"/>
              <a:ext cx="261751" cy="4262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55226" y="957355"/>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a:stCxn id="11" idx="5"/>
            </p:cNvCxnSpPr>
            <p:nvPr/>
          </p:nvCxnSpPr>
          <p:spPr>
            <a:xfrm>
              <a:off x="636540" y="553761"/>
              <a:ext cx="97779" cy="3371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同心圆 16"/>
            <p:cNvSpPr/>
            <p:nvPr/>
          </p:nvSpPr>
          <p:spPr>
            <a:xfrm>
              <a:off x="683711" y="866937"/>
              <a:ext cx="108000" cy="108000"/>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cxnSp>
          <p:nvCxnSpPr>
            <p:cNvPr id="18" name="直接连接符 17"/>
            <p:cNvCxnSpPr/>
            <p:nvPr/>
          </p:nvCxnSpPr>
          <p:spPr>
            <a:xfrm flipH="1">
              <a:off x="647179" y="445576"/>
              <a:ext cx="362115" cy="124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991925" y="374330"/>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0" name="直接连接符 19"/>
            <p:cNvCxnSpPr>
              <a:stCxn id="19" idx="3"/>
            </p:cNvCxnSpPr>
            <p:nvPr/>
          </p:nvCxnSpPr>
          <p:spPr>
            <a:xfrm flipH="1">
              <a:off x="916537" y="477151"/>
              <a:ext cx="92757" cy="7531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865753" y="1205131"/>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flipH="1">
              <a:off x="578958" y="461826"/>
              <a:ext cx="419902" cy="3862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482997" y="820653"/>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222607" y="445576"/>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1179314" y="848030"/>
              <a:ext cx="118601" cy="1204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同心圆 25"/>
            <p:cNvSpPr/>
            <p:nvPr/>
          </p:nvSpPr>
          <p:spPr>
            <a:xfrm>
              <a:off x="468318" y="136498"/>
              <a:ext cx="108000" cy="108000"/>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7" name="同心圆 26"/>
            <p:cNvSpPr/>
            <p:nvPr/>
          </p:nvSpPr>
          <p:spPr>
            <a:xfrm>
              <a:off x="407318" y="1122761"/>
              <a:ext cx="177491" cy="165451"/>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8" name="同心圆 27"/>
            <p:cNvSpPr/>
            <p:nvPr/>
          </p:nvSpPr>
          <p:spPr>
            <a:xfrm>
              <a:off x="968370" y="349531"/>
              <a:ext cx="167237" cy="163978"/>
            </a:xfrm>
            <a:prstGeom prst="donut">
              <a:avLst>
                <a:gd name="adj" fmla="val 64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cxnSp>
          <p:nvCxnSpPr>
            <p:cNvPr id="29" name="直接连接符 28"/>
            <p:cNvCxnSpPr>
              <a:stCxn id="26" idx="4"/>
              <a:endCxn id="25" idx="1"/>
            </p:cNvCxnSpPr>
            <p:nvPr/>
          </p:nvCxnSpPr>
          <p:spPr>
            <a:xfrm>
              <a:off x="522318" y="244498"/>
              <a:ext cx="674365" cy="6211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8" idx="6"/>
            </p:cNvCxnSpPr>
            <p:nvPr/>
          </p:nvCxnSpPr>
          <p:spPr>
            <a:xfrm flipH="1">
              <a:off x="169950" y="201688"/>
              <a:ext cx="298714" cy="337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062435" y="-60434"/>
              <a:ext cx="245297" cy="4343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6" idx="0"/>
            </p:cNvCxnSpPr>
            <p:nvPr/>
          </p:nvCxnSpPr>
          <p:spPr>
            <a:xfrm>
              <a:off x="403479" y="-187198"/>
              <a:ext cx="118839" cy="3236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9" idx="1"/>
            </p:cNvCxnSpPr>
            <p:nvPr/>
          </p:nvCxnSpPr>
          <p:spPr>
            <a:xfrm>
              <a:off x="0" y="12636"/>
              <a:ext cx="185982" cy="723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4" name="饼形 63"/>
          <p:cNvSpPr/>
          <p:nvPr userDrawn="1"/>
        </p:nvSpPr>
        <p:spPr>
          <a:xfrm rot="10800000" flipH="1">
            <a:off x="10541157" y="5189537"/>
            <a:ext cx="3331829" cy="3336925"/>
          </a:xfrm>
          <a:prstGeom prst="pie">
            <a:avLst>
              <a:gd name="adj1" fmla="val 5387752"/>
              <a:gd name="adj2" fmla="val 10811571"/>
            </a:avLst>
          </a:prstGeom>
          <a:solidFill>
            <a:schemeClr val="tx2">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黑体" panose="02010609060101010101" charset="-122"/>
                <a:ea typeface="黑体" panose="02010609060101010101" charset="-122"/>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10516235" cy="4351655"/>
          </a:xfrm>
        </p:spPr>
        <p:txBody>
          <a:bodyPr/>
          <a:lstStyle>
            <a:lvl1pPr>
              <a:defRPr>
                <a:latin typeface="黑体" panose="02010609060101010101" charset="-122"/>
                <a:ea typeface="黑体" panose="02010609060101010101" charset="-122"/>
              </a:defRPr>
            </a:lvl1pPr>
            <a:lvl2pPr>
              <a:defRPr>
                <a:latin typeface="黑体" panose="02010609060101010101" charset="-122"/>
                <a:ea typeface="黑体" panose="02010609060101010101" charset="-122"/>
              </a:defRPr>
            </a:lvl2pPr>
            <a:lvl3pPr>
              <a:defRPr>
                <a:latin typeface="黑体" panose="02010609060101010101" charset="-122"/>
                <a:ea typeface="黑体" panose="02010609060101010101" charset="-122"/>
              </a:defRPr>
            </a:lvl3pPr>
            <a:lvl4pPr>
              <a:defRPr>
                <a:latin typeface="黑体" panose="02010609060101010101" charset="-122"/>
                <a:ea typeface="黑体" panose="02010609060101010101" charset="-122"/>
              </a:defRPr>
            </a:lvl4pPr>
            <a:lvl5pPr>
              <a:defRPr>
                <a:latin typeface="黑体" panose="02010609060101010101" charset="-122"/>
                <a:ea typeface="黑体" panose="02010609060101010101"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F381-4499-4D1C-B5DB-A965A1487270}" type="slidenum">
              <a:rPr lang="zh-CN" altLang="en-US" smtClean="0"/>
            </a:fld>
            <a:endParaRPr lang="zh-CN" altLang="en-US"/>
          </a:p>
        </p:txBody>
      </p:sp>
      <p:cxnSp>
        <p:nvCxnSpPr>
          <p:cNvPr id="65" name="直接连接符 64"/>
          <p:cNvCxnSpPr/>
          <p:nvPr userDrawn="1"/>
        </p:nvCxnSpPr>
        <p:spPr>
          <a:xfrm flipV="1">
            <a:off x="1" y="-10700"/>
            <a:ext cx="1501477" cy="11914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a:off x="2" y="348476"/>
            <a:ext cx="1403167" cy="43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userDrawn="1"/>
        </p:nvCxnSpPr>
        <p:spPr>
          <a:xfrm flipV="1">
            <a:off x="2" y="-10700"/>
            <a:ext cx="3628569" cy="797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2" y="506163"/>
            <a:ext cx="1850033" cy="1500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userDrawn="1"/>
        </p:nvCxnSpPr>
        <p:spPr>
          <a:xfrm flipV="1">
            <a:off x="2" y="-6320"/>
            <a:ext cx="2323714" cy="9592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userDrawn="1"/>
        </p:nvCxnSpPr>
        <p:spPr>
          <a:xfrm flipV="1">
            <a:off x="1" y="414179"/>
            <a:ext cx="2466714" cy="2671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userDrawn="1"/>
        </p:nvCxnSpPr>
        <p:spPr>
          <a:xfrm>
            <a:off x="0" y="212691"/>
            <a:ext cx="1689163" cy="96802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2" y="-10700"/>
            <a:ext cx="1398696" cy="11826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userDrawn="1"/>
        </p:nvCxnSpPr>
        <p:spPr>
          <a:xfrm flipH="1" flipV="1">
            <a:off x="339621" y="-28220"/>
            <a:ext cx="719458" cy="112570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userDrawn="1"/>
        </p:nvCxnSpPr>
        <p:spPr>
          <a:xfrm flipH="1" flipV="1">
            <a:off x="625617" y="-6319"/>
            <a:ext cx="283202" cy="13403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nvCxnSpPr>
        <p:spPr>
          <a:xfrm flipV="1">
            <a:off x="621146" y="-6319"/>
            <a:ext cx="257509" cy="12045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nvCxnSpPr>
        <p:spPr>
          <a:xfrm flipV="1">
            <a:off x="256386" y="-6320"/>
            <a:ext cx="910778" cy="12790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椭圆 102"/>
          <p:cNvSpPr/>
          <p:nvPr userDrawn="1"/>
        </p:nvSpPr>
        <p:spPr>
          <a:xfrm>
            <a:off x="678648" y="535730"/>
            <a:ext cx="142505" cy="14016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椭圆 103"/>
          <p:cNvSpPr/>
          <p:nvPr userDrawn="1"/>
        </p:nvSpPr>
        <p:spPr>
          <a:xfrm>
            <a:off x="197116" y="1202613"/>
            <a:ext cx="142505" cy="14016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5" name="椭圆 104"/>
          <p:cNvSpPr/>
          <p:nvPr userDrawn="1"/>
        </p:nvSpPr>
        <p:spPr>
          <a:xfrm>
            <a:off x="2405023" y="352859"/>
            <a:ext cx="142505" cy="14016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椭圆 105"/>
          <p:cNvSpPr/>
          <p:nvPr userDrawn="1"/>
        </p:nvSpPr>
        <p:spPr>
          <a:xfrm>
            <a:off x="1313549" y="712030"/>
            <a:ext cx="142505" cy="14016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userDrawn="1"/>
        </p:nvSpPr>
        <p:spPr>
          <a:xfrm>
            <a:off x="1007623" y="1060791"/>
            <a:ext cx="5700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8" name="椭圆 107"/>
          <p:cNvSpPr/>
          <p:nvPr userDrawn="1"/>
        </p:nvSpPr>
        <p:spPr>
          <a:xfrm>
            <a:off x="222677" y="947976"/>
            <a:ext cx="5700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椭圆 108"/>
          <p:cNvSpPr/>
          <p:nvPr userDrawn="1"/>
        </p:nvSpPr>
        <p:spPr>
          <a:xfrm>
            <a:off x="85240" y="648442"/>
            <a:ext cx="5700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椭圆 109"/>
          <p:cNvSpPr/>
          <p:nvPr userDrawn="1"/>
        </p:nvSpPr>
        <p:spPr>
          <a:xfrm>
            <a:off x="440531" y="148057"/>
            <a:ext cx="5700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椭圆 110"/>
          <p:cNvSpPr/>
          <p:nvPr userDrawn="1"/>
        </p:nvSpPr>
        <p:spPr>
          <a:xfrm>
            <a:off x="1141518" y="455257"/>
            <a:ext cx="5700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椭圆 111"/>
          <p:cNvSpPr/>
          <p:nvPr userDrawn="1"/>
        </p:nvSpPr>
        <p:spPr>
          <a:xfrm>
            <a:off x="1186287" y="981950"/>
            <a:ext cx="5700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椭圆 112"/>
          <p:cNvSpPr/>
          <p:nvPr userDrawn="1"/>
        </p:nvSpPr>
        <p:spPr>
          <a:xfrm>
            <a:off x="1272797" y="142049"/>
            <a:ext cx="5700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同心圆 113"/>
          <p:cNvSpPr/>
          <p:nvPr userDrawn="1"/>
        </p:nvSpPr>
        <p:spPr>
          <a:xfrm>
            <a:off x="820552" y="1334020"/>
            <a:ext cx="241147" cy="219010"/>
          </a:xfrm>
          <a:prstGeom prst="donut">
            <a:avLst>
              <a:gd name="adj" fmla="val 12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5" name="同心圆 114"/>
          <p:cNvSpPr/>
          <p:nvPr userDrawn="1"/>
        </p:nvSpPr>
        <p:spPr>
          <a:xfrm>
            <a:off x="1812696" y="579252"/>
            <a:ext cx="241147" cy="219010"/>
          </a:xfrm>
          <a:prstGeom prst="donut">
            <a:avLst>
              <a:gd name="adj" fmla="val 12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6" name="同心圆 115"/>
          <p:cNvSpPr/>
          <p:nvPr userDrawn="1"/>
        </p:nvSpPr>
        <p:spPr>
          <a:xfrm>
            <a:off x="1354356" y="1143483"/>
            <a:ext cx="117534" cy="101840"/>
          </a:xfrm>
          <a:prstGeom prst="donut">
            <a:avLst>
              <a:gd name="adj" fmla="val 28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7" name="同心圆 116"/>
          <p:cNvSpPr/>
          <p:nvPr userDrawn="1"/>
        </p:nvSpPr>
        <p:spPr>
          <a:xfrm>
            <a:off x="549996" y="1162098"/>
            <a:ext cx="117534" cy="101840"/>
          </a:xfrm>
          <a:prstGeom prst="donut">
            <a:avLst>
              <a:gd name="adj" fmla="val 28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8" name="同心圆 117"/>
          <p:cNvSpPr/>
          <p:nvPr userDrawn="1"/>
        </p:nvSpPr>
        <p:spPr>
          <a:xfrm>
            <a:off x="352847" y="427318"/>
            <a:ext cx="117534" cy="101840"/>
          </a:xfrm>
          <a:prstGeom prst="donut">
            <a:avLst>
              <a:gd name="adj" fmla="val 28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9" name="同心圆 118"/>
          <p:cNvSpPr/>
          <p:nvPr userDrawn="1"/>
        </p:nvSpPr>
        <p:spPr>
          <a:xfrm>
            <a:off x="1992359" y="68145"/>
            <a:ext cx="117534" cy="101840"/>
          </a:xfrm>
          <a:prstGeom prst="donut">
            <a:avLst>
              <a:gd name="adj" fmla="val 28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1" name="椭圆 120"/>
          <p:cNvSpPr/>
          <p:nvPr userDrawn="1"/>
        </p:nvSpPr>
        <p:spPr>
          <a:xfrm>
            <a:off x="1632705" y="1119388"/>
            <a:ext cx="142505" cy="14016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66F381-4499-4D1C-B5DB-A965A1487270}" type="slidenum">
              <a:rPr lang="zh-CN" altLang="en-US" smtClean="0"/>
            </a:fld>
            <a:endParaRPr lang="zh-CN" altLang="en-US"/>
          </a:p>
        </p:txBody>
      </p:sp>
      <p:cxnSp>
        <p:nvCxnSpPr>
          <p:cNvPr id="28" name="直接连接符 27"/>
          <p:cNvCxnSpPr/>
          <p:nvPr userDrawn="1"/>
        </p:nvCxnSpPr>
        <p:spPr>
          <a:xfrm flipH="1" flipV="1">
            <a:off x="10660490" y="17520"/>
            <a:ext cx="1531507" cy="11914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H="1">
            <a:off x="10760766" y="376696"/>
            <a:ext cx="1431231" cy="43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flipV="1">
            <a:off x="8490855" y="-58446"/>
            <a:ext cx="3701141" cy="797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10304962" y="534383"/>
            <a:ext cx="1887035" cy="1500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flipV="1">
            <a:off x="9821808" y="21900"/>
            <a:ext cx="2370189" cy="9592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flipH="1" flipV="1">
            <a:off x="9675950" y="442399"/>
            <a:ext cx="2516048" cy="2671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flipH="1">
            <a:off x="10469053" y="240911"/>
            <a:ext cx="1722946" cy="96802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flipH="1">
            <a:off x="10765326" y="17520"/>
            <a:ext cx="1426670" cy="11826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flipV="1">
            <a:off x="11111738" y="0"/>
            <a:ext cx="733848" cy="112570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V="1">
            <a:off x="11265003" y="21901"/>
            <a:ext cx="288867" cy="13403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H="1" flipV="1">
            <a:off x="11295771" y="21901"/>
            <a:ext cx="262659" cy="12045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flipH="1" flipV="1">
            <a:off x="11001492" y="21900"/>
            <a:ext cx="928993" cy="12790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userDrawn="1"/>
        </p:nvSpPr>
        <p:spPr>
          <a:xfrm flipH="1">
            <a:off x="11354422" y="563950"/>
            <a:ext cx="145355" cy="14016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userDrawn="1"/>
        </p:nvSpPr>
        <p:spPr>
          <a:xfrm flipH="1">
            <a:off x="11845585" y="1230833"/>
            <a:ext cx="145355" cy="14016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userDrawn="1"/>
        </p:nvSpPr>
        <p:spPr>
          <a:xfrm flipH="1">
            <a:off x="9593520" y="381079"/>
            <a:ext cx="145355" cy="14016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椭圆 47"/>
          <p:cNvSpPr/>
          <p:nvPr userDrawn="1"/>
        </p:nvSpPr>
        <p:spPr>
          <a:xfrm flipH="1">
            <a:off x="10706824" y="740250"/>
            <a:ext cx="145355" cy="14016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userDrawn="1"/>
        </p:nvSpPr>
        <p:spPr>
          <a:xfrm flipH="1">
            <a:off x="11106081" y="1089011"/>
            <a:ext cx="5814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userDrawn="1"/>
        </p:nvSpPr>
        <p:spPr>
          <a:xfrm flipH="1">
            <a:off x="11906726" y="976196"/>
            <a:ext cx="5814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userDrawn="1"/>
        </p:nvSpPr>
        <p:spPr>
          <a:xfrm flipH="1">
            <a:off x="12046912" y="676662"/>
            <a:ext cx="5814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userDrawn="1"/>
        </p:nvSpPr>
        <p:spPr>
          <a:xfrm flipH="1">
            <a:off x="11684515" y="176277"/>
            <a:ext cx="5814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椭圆 53"/>
          <p:cNvSpPr/>
          <p:nvPr userDrawn="1"/>
        </p:nvSpPr>
        <p:spPr>
          <a:xfrm flipH="1">
            <a:off x="10969508" y="483477"/>
            <a:ext cx="5814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userDrawn="1"/>
        </p:nvSpPr>
        <p:spPr>
          <a:xfrm flipH="1">
            <a:off x="10923844" y="1010170"/>
            <a:ext cx="5814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userDrawn="1"/>
        </p:nvSpPr>
        <p:spPr>
          <a:xfrm flipH="1">
            <a:off x="10835603" y="170269"/>
            <a:ext cx="58142" cy="5587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同心圆 56"/>
          <p:cNvSpPr/>
          <p:nvPr userDrawn="1"/>
        </p:nvSpPr>
        <p:spPr>
          <a:xfrm flipH="1">
            <a:off x="11109065" y="1362240"/>
            <a:ext cx="245970" cy="219010"/>
          </a:xfrm>
          <a:prstGeom prst="donut">
            <a:avLst>
              <a:gd name="adj" fmla="val 12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8" name="同心圆 57"/>
          <p:cNvSpPr/>
          <p:nvPr userDrawn="1"/>
        </p:nvSpPr>
        <p:spPr>
          <a:xfrm flipH="1">
            <a:off x="10097079" y="607472"/>
            <a:ext cx="245970" cy="219010"/>
          </a:xfrm>
          <a:prstGeom prst="donut">
            <a:avLst>
              <a:gd name="adj" fmla="val 12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9" name="同心圆 58"/>
          <p:cNvSpPr/>
          <p:nvPr userDrawn="1"/>
        </p:nvSpPr>
        <p:spPr>
          <a:xfrm flipH="1">
            <a:off x="10690671" y="1171703"/>
            <a:ext cx="119884" cy="101840"/>
          </a:xfrm>
          <a:prstGeom prst="donut">
            <a:avLst>
              <a:gd name="adj" fmla="val 28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0" name="同心圆 59"/>
          <p:cNvSpPr/>
          <p:nvPr userDrawn="1"/>
        </p:nvSpPr>
        <p:spPr>
          <a:xfrm flipH="1">
            <a:off x="11511119" y="1190318"/>
            <a:ext cx="119884" cy="101840"/>
          </a:xfrm>
          <a:prstGeom prst="donut">
            <a:avLst>
              <a:gd name="adj" fmla="val 28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1" name="同心圆 60"/>
          <p:cNvSpPr/>
          <p:nvPr userDrawn="1"/>
        </p:nvSpPr>
        <p:spPr>
          <a:xfrm flipH="1">
            <a:off x="11712210" y="455538"/>
            <a:ext cx="119884" cy="101840"/>
          </a:xfrm>
          <a:prstGeom prst="donut">
            <a:avLst>
              <a:gd name="adj" fmla="val 28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2" name="同心圆 61"/>
          <p:cNvSpPr/>
          <p:nvPr userDrawn="1"/>
        </p:nvSpPr>
        <p:spPr>
          <a:xfrm flipH="1">
            <a:off x="10039908" y="96365"/>
            <a:ext cx="119884" cy="101840"/>
          </a:xfrm>
          <a:prstGeom prst="donut">
            <a:avLst>
              <a:gd name="adj" fmla="val 2823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3" name="椭圆 62"/>
          <p:cNvSpPr/>
          <p:nvPr userDrawn="1"/>
        </p:nvSpPr>
        <p:spPr>
          <a:xfrm flipH="1">
            <a:off x="10381282" y="1147608"/>
            <a:ext cx="145355" cy="14016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66F381-4499-4D1C-B5DB-A965A1487270}" type="slidenum">
              <a:rPr lang="zh-CN" altLang="en-US" smtClean="0"/>
            </a:fld>
            <a:endParaRPr lang="zh-CN" altLang="en-US"/>
          </a:p>
        </p:txBody>
      </p:sp>
      <p:cxnSp>
        <p:nvCxnSpPr>
          <p:cNvPr id="40" name="曲线连接符 39"/>
          <p:cNvCxnSpPr/>
          <p:nvPr userDrawn="1"/>
        </p:nvCxnSpPr>
        <p:spPr>
          <a:xfrm flipV="1">
            <a:off x="-104130" y="381000"/>
            <a:ext cx="12296130" cy="6048400"/>
          </a:xfrm>
          <a:prstGeom prst="curvedConnector3">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曲线连接符 41"/>
          <p:cNvCxnSpPr/>
          <p:nvPr userDrawn="1"/>
        </p:nvCxnSpPr>
        <p:spPr>
          <a:xfrm flipV="1">
            <a:off x="-39365" y="927100"/>
            <a:ext cx="12231365" cy="4912834"/>
          </a:xfrm>
          <a:prstGeom prst="curvedConnector3">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曲线连接符 43"/>
          <p:cNvCxnSpPr/>
          <p:nvPr userDrawn="1"/>
        </p:nvCxnSpPr>
        <p:spPr>
          <a:xfrm flipV="1">
            <a:off x="-104130" y="1466334"/>
            <a:ext cx="12335495" cy="3720608"/>
          </a:xfrm>
          <a:prstGeom prst="curvedConnector3">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曲线连接符 46"/>
          <p:cNvCxnSpPr/>
          <p:nvPr userDrawn="1"/>
        </p:nvCxnSpPr>
        <p:spPr>
          <a:xfrm flipV="1">
            <a:off x="-104130" y="2016630"/>
            <a:ext cx="12249125" cy="2509381"/>
          </a:xfrm>
          <a:prstGeom prst="curvedConnector3">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曲线连接符 50"/>
          <p:cNvCxnSpPr/>
          <p:nvPr userDrawn="1"/>
        </p:nvCxnSpPr>
        <p:spPr>
          <a:xfrm flipV="1">
            <a:off x="-151135" y="2629929"/>
            <a:ext cx="12421865" cy="1331423"/>
          </a:xfrm>
          <a:prstGeom prst="curvedConnector3">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曲线连接符 32"/>
          <p:cNvCxnSpPr/>
          <p:nvPr userDrawn="1"/>
        </p:nvCxnSpPr>
        <p:spPr>
          <a:xfrm flipV="1">
            <a:off x="0" y="0"/>
            <a:ext cx="12192000" cy="6858000"/>
          </a:xfrm>
          <a:prstGeom prst="curvedConnector3">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01E5F3F-DE72-47CF-93F5-4A6B2262A42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66F381-4499-4D1C-B5DB-A965A1487270}" type="slidenum">
              <a:rPr lang="zh-CN" altLang="en-US" smtClean="0"/>
            </a:fld>
            <a:endParaRPr lang="zh-CN" altLang="en-US"/>
          </a:p>
        </p:txBody>
      </p:sp>
      <p:grpSp>
        <p:nvGrpSpPr>
          <p:cNvPr id="19" name="组合 18"/>
          <p:cNvGrpSpPr/>
          <p:nvPr userDrawn="1"/>
        </p:nvGrpSpPr>
        <p:grpSpPr>
          <a:xfrm>
            <a:off x="-12211664" y="-4006524"/>
            <a:ext cx="26155384" cy="22501629"/>
            <a:chOff x="-12211664" y="-3975409"/>
            <a:chExt cx="26155384" cy="22501629"/>
          </a:xfrm>
        </p:grpSpPr>
        <p:sp>
          <p:nvSpPr>
            <p:cNvPr id="10" name="弧形 9"/>
            <p:cNvSpPr/>
            <p:nvPr/>
          </p:nvSpPr>
          <p:spPr>
            <a:xfrm>
              <a:off x="-12211664" y="0"/>
              <a:ext cx="24403664" cy="13804490"/>
            </a:xfrm>
            <a:prstGeom prst="arc">
              <a:avLst>
                <a:gd name="adj1" fmla="val 16200000"/>
                <a:gd name="adj2" fmla="val 21579603"/>
              </a:avLst>
            </a:prstGeom>
            <a:no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弧形 12"/>
            <p:cNvSpPr/>
            <p:nvPr/>
          </p:nvSpPr>
          <p:spPr>
            <a:xfrm rot="265175">
              <a:off x="-7079806" y="-872249"/>
              <a:ext cx="19293260" cy="13549928"/>
            </a:xfrm>
            <a:prstGeom prst="arc">
              <a:avLst>
                <a:gd name="adj1" fmla="val 16200000"/>
                <a:gd name="adj2" fmla="val 21579603"/>
              </a:avLst>
            </a:prstGeom>
            <a:no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弧形 13"/>
            <p:cNvSpPr/>
            <p:nvPr/>
          </p:nvSpPr>
          <p:spPr>
            <a:xfrm rot="667039">
              <a:off x="-6949177" y="-2396489"/>
              <a:ext cx="19293260" cy="13549928"/>
            </a:xfrm>
            <a:prstGeom prst="arc">
              <a:avLst>
                <a:gd name="adj1" fmla="val 16200000"/>
                <a:gd name="adj2" fmla="val 21024993"/>
              </a:avLst>
            </a:prstGeom>
            <a:no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5" name="弧形 14"/>
            <p:cNvSpPr/>
            <p:nvPr/>
          </p:nvSpPr>
          <p:spPr>
            <a:xfrm rot="848162">
              <a:off x="-6949177" y="-3975409"/>
              <a:ext cx="19293260" cy="13549928"/>
            </a:xfrm>
            <a:prstGeom prst="arc">
              <a:avLst>
                <a:gd name="adj1" fmla="val 16200000"/>
                <a:gd name="adj2" fmla="val 21024993"/>
              </a:avLst>
            </a:prstGeom>
            <a:no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弧形 15"/>
            <p:cNvSpPr/>
            <p:nvPr/>
          </p:nvSpPr>
          <p:spPr>
            <a:xfrm rot="1054644">
              <a:off x="-5969282" y="1756851"/>
              <a:ext cx="19293260" cy="13549928"/>
            </a:xfrm>
            <a:prstGeom prst="arc">
              <a:avLst>
                <a:gd name="adj1" fmla="val 13454952"/>
                <a:gd name="adj2" fmla="val 19905496"/>
              </a:avLst>
            </a:prstGeom>
            <a:no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7" name="弧形 16"/>
            <p:cNvSpPr/>
            <p:nvPr/>
          </p:nvSpPr>
          <p:spPr>
            <a:xfrm rot="21253924">
              <a:off x="-5349540" y="4976292"/>
              <a:ext cx="19293260" cy="13549928"/>
            </a:xfrm>
            <a:prstGeom prst="arc">
              <a:avLst>
                <a:gd name="adj1" fmla="val 14350323"/>
                <a:gd name="adj2" fmla="val 19905496"/>
              </a:avLst>
            </a:prstGeom>
            <a:no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弧形 17"/>
            <p:cNvSpPr/>
            <p:nvPr/>
          </p:nvSpPr>
          <p:spPr>
            <a:xfrm rot="1083825">
              <a:off x="-5465221" y="3020774"/>
              <a:ext cx="19293260" cy="13549928"/>
            </a:xfrm>
            <a:prstGeom prst="arc">
              <a:avLst>
                <a:gd name="adj1" fmla="val 13225388"/>
                <a:gd name="adj2" fmla="val 19275869"/>
              </a:avLst>
            </a:prstGeom>
            <a:no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sp>
        <p:nvSpPr>
          <p:cNvPr id="20" name="饼形 19"/>
          <p:cNvSpPr/>
          <p:nvPr userDrawn="1"/>
        </p:nvSpPr>
        <p:spPr>
          <a:xfrm>
            <a:off x="10331560" y="5208741"/>
            <a:ext cx="3687097" cy="3298518"/>
          </a:xfrm>
          <a:prstGeom prst="pie">
            <a:avLst>
              <a:gd name="adj1" fmla="val 10807598"/>
              <a:gd name="adj2" fmla="val 16250147"/>
            </a:avLst>
          </a:prstGeom>
          <a:solidFill>
            <a:schemeClr val="tx2">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E5F3F-DE72-47CF-93F5-4A6B2262A42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6F381-4499-4D1C-B5DB-A965A148727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_Toc12122 "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hyperlink" Target="#_Toc12122 "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xml"/><Relationship Id="rId1" Type="http://schemas.openxmlformats.org/officeDocument/2006/relationships/hyperlink" Target="#_Toc12122 "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xml"/><Relationship Id="rId1" Type="http://schemas.openxmlformats.org/officeDocument/2006/relationships/hyperlink" Target="#_Toc12122 "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_Toc12122 " TargetMode="Externa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hyperlink" Target="#_Toc12122 " TargetMode="External"/><Relationship Id="rId3" Type="http://schemas.openxmlformats.org/officeDocument/2006/relationships/tags" Target="../tags/tag10.xml"/><Relationship Id="rId2" Type="http://schemas.openxmlformats.org/officeDocument/2006/relationships/image" Target="../media/image2.emf"/><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_Toc12122 "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hyperlink" Target="#_Toc12122 "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_Toc12122 " TargetMode="External"/></Relationships>
</file>

<file path=ppt/slides/_rels/slide19.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tags" Target="../tags/tag13.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tags" Target="../tags/tag12.xml"/><Relationship Id="rId10" Type="http://schemas.openxmlformats.org/officeDocument/2006/relationships/slideLayout" Target="../slideLayouts/slideLayout7.xml"/><Relationship Id="rId1" Type="http://schemas.openxmlformats.org/officeDocument/2006/relationships/hyperlink" Target="#_Toc12122 "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image" Target="../media/image4.emf"/><Relationship Id="rId2" Type="http://schemas.openxmlformats.org/officeDocument/2006/relationships/tags" Target="../tags/tag14.xml"/><Relationship Id="rId1" Type="http://schemas.openxmlformats.org/officeDocument/2006/relationships/hyperlink" Target="#_Toc12122 " TargetMode="Externa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hyperlink" Target="#_Toc12122 " TargetMode="Externa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tags" Target="../tags/tag15.xml"/><Relationship Id="rId1" Type="http://schemas.openxmlformats.org/officeDocument/2006/relationships/hyperlink" Target="#_Toc12122 " TargetMode="Externa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0.jpeg"/><Relationship Id="rId6" Type="http://schemas.openxmlformats.org/officeDocument/2006/relationships/tags" Target="../tags/tag17.xml"/><Relationship Id="rId5" Type="http://schemas.openxmlformats.org/officeDocument/2006/relationships/image" Target="../media/image9.png"/><Relationship Id="rId4" Type="http://schemas.openxmlformats.org/officeDocument/2006/relationships/tags" Target="../tags/tag16.xml"/><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hyperlink" Target="#_Toc12122 " TargetMode="Externa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tags" Target="../tags/tag19.xml"/><Relationship Id="rId3" Type="http://schemas.openxmlformats.org/officeDocument/2006/relationships/image" Target="../media/image11.png"/><Relationship Id="rId2" Type="http://schemas.openxmlformats.org/officeDocument/2006/relationships/tags" Target="../tags/tag18.xml"/><Relationship Id="rId1" Type="http://schemas.openxmlformats.org/officeDocument/2006/relationships/hyperlink" Target="#_Toc12122 " TargetMode="Externa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3.jpeg"/><Relationship Id="rId2" Type="http://schemas.openxmlformats.org/officeDocument/2006/relationships/tags" Target="../tags/tag20.xml"/><Relationship Id="rId1" Type="http://schemas.openxmlformats.org/officeDocument/2006/relationships/hyperlink" Target="#_Toc12122 " TargetMode="Externa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tags" Target="../tags/tag21.xml"/><Relationship Id="rId1" Type="http://schemas.openxmlformats.org/officeDocument/2006/relationships/hyperlink" Target="#_Toc12122 " TargetMode="Externa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tags" Target="../tags/tag23.xml"/><Relationship Id="rId3" Type="http://schemas.openxmlformats.org/officeDocument/2006/relationships/image" Target="../media/image15.png"/><Relationship Id="rId2" Type="http://schemas.openxmlformats.org/officeDocument/2006/relationships/tags" Target="../tags/tag22.xml"/><Relationship Id="rId1" Type="http://schemas.openxmlformats.org/officeDocument/2006/relationships/hyperlink" Target="#_Toc12122 "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_Toc12122 " TargetMode="Externa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_Toc12122 " TargetMode="External"/></Relationships>
</file>

<file path=ppt/slides/_rels/slide3.xml.rels><?xml version="1.0" encoding="UTF-8" standalone="yes"?>
<Relationships xmlns="http://schemas.openxmlformats.org/package/2006/relationships"><Relationship Id="rId9" Type="http://schemas.openxmlformats.org/officeDocument/2006/relationships/slide" Target="slide36.xml"/><Relationship Id="rId8" Type="http://schemas.openxmlformats.org/officeDocument/2006/relationships/slide" Target="slide30.xml"/><Relationship Id="rId7" Type="http://schemas.openxmlformats.org/officeDocument/2006/relationships/slide" Target="slide28.xml"/><Relationship Id="rId6" Type="http://schemas.openxmlformats.org/officeDocument/2006/relationships/slide" Target="slide1.xml"/><Relationship Id="rId5" Type="http://schemas.openxmlformats.org/officeDocument/2006/relationships/slide" Target="slide18.xml"/><Relationship Id="rId4" Type="http://schemas.openxmlformats.org/officeDocument/2006/relationships/slide" Target="slide14.xml"/><Relationship Id="rId3" Type="http://schemas.openxmlformats.org/officeDocument/2006/relationships/slide" Target="slide10.xml"/><Relationship Id="rId2" Type="http://schemas.openxmlformats.org/officeDocument/2006/relationships/slide" Target="slide6.xml"/><Relationship Id="rId14" Type="http://schemas.openxmlformats.org/officeDocument/2006/relationships/slideLayout" Target="../slideLayouts/slideLayout3.xml"/><Relationship Id="rId13" Type="http://schemas.openxmlformats.org/officeDocument/2006/relationships/slide" Target="slide49.xml"/><Relationship Id="rId12" Type="http://schemas.openxmlformats.org/officeDocument/2006/relationships/slide" Target="slide46.xml"/><Relationship Id="rId11" Type="http://schemas.openxmlformats.org/officeDocument/2006/relationships/slide" Target="slide40.xml"/><Relationship Id="rId10" Type="http://schemas.openxmlformats.org/officeDocument/2006/relationships/slide" Target="slide38.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_Toc12122 " TargetMode="Externa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7.png"/><Relationship Id="rId2" Type="http://schemas.openxmlformats.org/officeDocument/2006/relationships/tags" Target="../tags/tag24.xml"/><Relationship Id="rId1" Type="http://schemas.openxmlformats.org/officeDocument/2006/relationships/hyperlink" Target="#_Toc12122 "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emf"/><Relationship Id="rId1" Type="http://schemas.openxmlformats.org/officeDocument/2006/relationships/hyperlink" Target="#_Toc12122 " TargetMode="External"/></Relationships>
</file>

<file path=ppt/slides/_rels/slide3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6.xml"/><Relationship Id="rId3" Type="http://schemas.openxmlformats.org/officeDocument/2006/relationships/image" Target="../media/image19.emf"/><Relationship Id="rId2" Type="http://schemas.openxmlformats.org/officeDocument/2006/relationships/oleObject" Target="../embeddings/oleObject1.bin"/><Relationship Id="rId1" Type="http://schemas.openxmlformats.org/officeDocument/2006/relationships/hyperlink" Target="#_Toc12122 " TargetMode="Externa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hyperlink" Target="#_Toc12122 " TargetMode="External"/><Relationship Id="rId1" Type="http://schemas.openxmlformats.org/officeDocument/2006/relationships/tags" Target="../tags/tag2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hyperlink" Target="#_Toc12122 " TargetMode="Externa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_Toc12122 " TargetMode="Externa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hyperlink" Target="#_Toc12122 "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_Toc12122 "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hyperlink" Target="#_Toc12122 "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_Toc12122 " TargetMode="Externa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_Toc12122 " TargetMode="Externa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_Toc12122 " TargetMode="Externa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_Toc12122 " TargetMode="Externa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hyperlink" Target="#_Toc12122 " TargetMode="Externa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hyperlink" Target="#_Toc12122 " TargetMode="Externa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_Toc12122 " TargetMode="External"/></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6.xml"/><Relationship Id="rId5" Type="http://schemas.openxmlformats.org/officeDocument/2006/relationships/image" Target="../media/image30.emf"/><Relationship Id="rId4" Type="http://schemas.openxmlformats.org/officeDocument/2006/relationships/image" Target="../media/image29.emf"/><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_Toc12122 "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_Toc12122 "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_Toc12122 "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hyperlink" Target="#_Toc12122 "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hyperlink" Target="#_Toc12122 " TargetMode="Externa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hyperlink" Target="#_Toc12122 " TargetMode="External"/><Relationship Id="rId3" Type="http://schemas.openxmlformats.org/officeDocument/2006/relationships/tags" Target="../tags/tag5.xml"/><Relationship Id="rId2" Type="http://schemas.openxmlformats.org/officeDocument/2006/relationships/image" Target="../media/image1.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047750" y="1078230"/>
            <a:ext cx="10704195" cy="1428750"/>
          </a:xfrm>
        </p:spPr>
        <p:txBody>
          <a:bodyPr>
            <a:noAutofit/>
          </a:bodyPr>
          <a:p>
            <a:r>
              <a:rPr lang="zh-CN" altLang="en-US" sz="6600" b="1">
                <a:solidFill>
                  <a:srgbClr val="0000FF"/>
                </a:solidFill>
                <a:latin typeface="等线" panose="02010600030101010101" charset="-122"/>
                <a:ea typeface="等线" panose="02010600030101010101" charset="-122"/>
              </a:rPr>
              <a:t>无线传感器网络（</a:t>
            </a:r>
            <a:r>
              <a:rPr lang="zh-CN" altLang="en-US" b="1">
                <a:solidFill>
                  <a:srgbClr val="0000FF"/>
                </a:solidFill>
                <a:latin typeface="等线" panose="02010600030101010101" charset="-122"/>
                <a:ea typeface="等线" panose="02010600030101010101" charset="-122"/>
              </a:rPr>
              <a:t>微课视频版）</a:t>
            </a:r>
            <a:endParaRPr lang="zh-CN" altLang="en-US" b="1">
              <a:solidFill>
                <a:srgbClr val="0000FF"/>
              </a:solidFill>
              <a:latin typeface="等线" panose="02010600030101010101" charset="-122"/>
              <a:ea typeface="等线" panose="02010600030101010101" charset="-122"/>
            </a:endParaRPr>
          </a:p>
        </p:txBody>
      </p:sp>
      <p:sp>
        <p:nvSpPr>
          <p:cNvPr id="3" name="副标题 2"/>
          <p:cNvSpPr>
            <a:spLocks noGrp="1"/>
          </p:cNvSpPr>
          <p:nvPr>
            <p:ph type="subTitle" idx="1"/>
          </p:nvPr>
        </p:nvSpPr>
        <p:spPr>
          <a:xfrm>
            <a:off x="2994025" y="3651885"/>
            <a:ext cx="6203315" cy="701675"/>
          </a:xfrm>
        </p:spPr>
        <p:txBody>
          <a:bodyPr/>
          <a:p>
            <a:r>
              <a:rPr lang="zh-CN" altLang="en-US" sz="3200" b="1">
                <a:solidFill>
                  <a:schemeClr val="accent2">
                    <a:lumMod val="75000"/>
                  </a:schemeClr>
                </a:solidFill>
                <a:latin typeface="黑体" panose="02010609060101010101" charset="-122"/>
                <a:ea typeface="黑体" panose="02010609060101010101" charset="-122"/>
              </a:rPr>
              <a:t>清华大学出版社</a:t>
            </a:r>
            <a:endParaRPr lang="zh-CN" altLang="en-US" sz="3200" b="1">
              <a:solidFill>
                <a:schemeClr val="accent2">
                  <a:lumMod val="75000"/>
                </a:schemeClr>
              </a:solidFill>
              <a:latin typeface="黑体" panose="02010609060101010101" charset="-122"/>
              <a:ea typeface="黑体" panose="02010609060101010101" charset="-122"/>
            </a:endParaRPr>
          </a:p>
        </p:txBody>
      </p:sp>
      <p:sp>
        <p:nvSpPr>
          <p:cNvPr id="4" name="文本框 3"/>
          <p:cNvSpPr txBox="1"/>
          <p:nvPr/>
        </p:nvSpPr>
        <p:spPr>
          <a:xfrm>
            <a:off x="3161030" y="2756535"/>
            <a:ext cx="7414260" cy="645160"/>
          </a:xfrm>
          <a:prstGeom prst="rect">
            <a:avLst/>
          </a:prstGeom>
          <a:noFill/>
        </p:spPr>
        <p:txBody>
          <a:bodyPr wrap="square" rtlCol="0">
            <a:spAutoFit/>
          </a:bodyPr>
          <a:p>
            <a:r>
              <a:rPr lang="zh-CN" altLang="en-US" sz="3600" b="1">
                <a:solidFill>
                  <a:schemeClr val="accent2">
                    <a:lumMod val="75000"/>
                  </a:schemeClr>
                </a:solidFill>
                <a:latin typeface="黑体" panose="02010609060101010101" charset="-122"/>
                <a:ea typeface="黑体" panose="02010609060101010101" charset="-122"/>
                <a:cs typeface="黑体" panose="02010609060101010101" charset="-122"/>
              </a:rPr>
              <a:t>乔建华</a:t>
            </a:r>
            <a:r>
              <a:rPr lang="en-US" altLang="zh-CN" sz="3600" b="1">
                <a:solidFill>
                  <a:schemeClr val="accent2">
                    <a:lumMod val="75000"/>
                  </a:schemeClr>
                </a:solidFill>
                <a:latin typeface="黑体" panose="02010609060101010101" charset="-122"/>
                <a:ea typeface="黑体" panose="02010609060101010101" charset="-122"/>
                <a:cs typeface="黑体" panose="02010609060101010101" charset="-122"/>
              </a:rPr>
              <a:t> </a:t>
            </a:r>
            <a:r>
              <a:rPr lang="zh-CN" altLang="en-US" sz="3600" b="1">
                <a:solidFill>
                  <a:schemeClr val="accent2">
                    <a:lumMod val="75000"/>
                  </a:schemeClr>
                </a:solidFill>
                <a:latin typeface="黑体" panose="02010609060101010101" charset="-122"/>
                <a:ea typeface="黑体" panose="02010609060101010101" charset="-122"/>
                <a:cs typeface="黑体" panose="02010609060101010101" charset="-122"/>
              </a:rPr>
              <a:t>田启川</a:t>
            </a:r>
            <a:r>
              <a:rPr lang="en-US" altLang="zh-CN" sz="3600" b="1">
                <a:solidFill>
                  <a:schemeClr val="accent2">
                    <a:lumMod val="75000"/>
                  </a:schemeClr>
                </a:solidFill>
                <a:latin typeface="黑体" panose="02010609060101010101" charset="-122"/>
                <a:ea typeface="黑体" panose="02010609060101010101" charset="-122"/>
                <a:cs typeface="黑体" panose="02010609060101010101" charset="-122"/>
              </a:rPr>
              <a:t> </a:t>
            </a:r>
            <a:r>
              <a:rPr lang="zh-CN" altLang="en-US" sz="3600" b="1">
                <a:solidFill>
                  <a:schemeClr val="accent2">
                    <a:lumMod val="75000"/>
                  </a:schemeClr>
                </a:solidFill>
                <a:latin typeface="黑体" panose="02010609060101010101" charset="-122"/>
                <a:ea typeface="黑体" panose="02010609060101010101" charset="-122"/>
                <a:cs typeface="黑体" panose="02010609060101010101" charset="-122"/>
              </a:rPr>
              <a:t>谢维成</a:t>
            </a:r>
            <a:r>
              <a:rPr lang="en-US" altLang="zh-CN" sz="3600" b="1">
                <a:solidFill>
                  <a:schemeClr val="accent2">
                    <a:lumMod val="75000"/>
                  </a:schemeClr>
                </a:solidFill>
                <a:latin typeface="黑体" panose="02010609060101010101" charset="-122"/>
                <a:ea typeface="黑体" panose="02010609060101010101" charset="-122"/>
                <a:cs typeface="黑体" panose="02010609060101010101" charset="-122"/>
              </a:rPr>
              <a:t>  </a:t>
            </a:r>
            <a:r>
              <a:rPr lang="zh-CN" altLang="en-US" sz="3600" b="1">
                <a:solidFill>
                  <a:schemeClr val="accent2">
                    <a:lumMod val="75000"/>
                  </a:schemeClr>
                </a:solidFill>
                <a:latin typeface="楷体" panose="02010609060101010101" charset="-122"/>
                <a:ea typeface="楷体" panose="02010609060101010101" charset="-122"/>
                <a:cs typeface="黑体" panose="02010609060101010101" charset="-122"/>
              </a:rPr>
              <a:t>主编</a:t>
            </a:r>
            <a:endParaRPr lang="zh-CN" altLang="en-US" sz="3600" b="1">
              <a:solidFill>
                <a:schemeClr val="accent2">
                  <a:lumMod val="75000"/>
                </a:schemeClr>
              </a:solidFill>
              <a:latin typeface="楷体" panose="02010609060101010101" charset="-122"/>
              <a:ea typeface="楷体" panose="02010609060101010101" charset="-122"/>
              <a:cs typeface="黑体" panose="0201060906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b="1">
                <a:uFillTx/>
                <a:latin typeface="Times New Roman" panose="02020603050405020304" charset="0"/>
                <a:ea typeface="宋体" panose="02010600030101010101" pitchFamily="2" charset="-122"/>
                <a:sym typeface="+mn-ea"/>
                <a:hlinkClick r:id="rId1"/>
              </a:rPr>
              <a:t>1.1  </a:t>
            </a:r>
            <a:r>
              <a:rPr lang="zh-CN" b="1">
                <a:uFillTx/>
                <a:ea typeface="宋体" panose="02010600030101010101" pitchFamily="2" charset="-122"/>
                <a:sym typeface="+mn-ea"/>
                <a:hlinkClick r:id="rId1"/>
              </a:rPr>
              <a:t>无线传感器网络的发展</a:t>
            </a:r>
            <a:endParaRPr lang="zh-CN" altLang="en-US"/>
          </a:p>
        </p:txBody>
      </p:sp>
      <p:sp>
        <p:nvSpPr>
          <p:cNvPr id="100" name="文本框 99"/>
          <p:cNvSpPr txBox="1"/>
          <p:nvPr/>
        </p:nvSpPr>
        <p:spPr>
          <a:xfrm>
            <a:off x="1278890" y="2068195"/>
            <a:ext cx="9633585" cy="3698240"/>
          </a:xfrm>
          <a:prstGeom prst="rect">
            <a:avLst/>
          </a:prstGeom>
          <a:noFill/>
          <a:ln w="9525">
            <a:noFill/>
          </a:ln>
        </p:spPr>
        <p:txBody>
          <a:bodyPr wrap="square">
            <a:spAutoFit/>
          </a:bodyPr>
          <a:p>
            <a:pPr indent="0">
              <a:lnSpc>
                <a:spcPct val="90000"/>
              </a:lnSpc>
              <a:spcBef>
                <a:spcPts val="1000"/>
              </a:spcBef>
              <a:buClrTx/>
              <a:buSzTx/>
              <a:buFont typeface="Arial" panose="020B0604020202020204" pitchFamily="34" charset="0"/>
              <a:buNone/>
            </a:pPr>
            <a:r>
              <a:rPr lang="en-US" sz="2200" b="1">
                <a:latin typeface="等线" panose="02010600030101010101" charset="-122"/>
                <a:ea typeface="等线" panose="02010600030101010101" charset="-122"/>
                <a:cs typeface="等线" panose="02010600030101010101" charset="-122"/>
              </a:rPr>
              <a:t>无线</a:t>
            </a:r>
            <a:r>
              <a:rPr lang="zh-CN" altLang="en-US" sz="2200" b="1">
                <a:latin typeface="等线" panose="02010600030101010101" charset="-122"/>
                <a:ea typeface="等线" panose="02010600030101010101" charset="-122"/>
                <a:cs typeface="等线" panose="02010600030101010101" charset="-122"/>
              </a:rPr>
              <a:t>数据</a:t>
            </a:r>
            <a:r>
              <a:rPr lang="en-US" sz="2200" b="1">
                <a:latin typeface="等线" panose="02010600030101010101" charset="-122"/>
                <a:ea typeface="等线" panose="02010600030101010101" charset="-122"/>
                <a:cs typeface="等线" panose="02010600030101010101" charset="-122"/>
              </a:rPr>
              <a:t>网络主要分成两类：</a:t>
            </a:r>
            <a:endParaRPr lang="en-US" sz="2200" b="1">
              <a:latin typeface="等线" panose="02010600030101010101" charset="-122"/>
              <a:ea typeface="等线" panose="02010600030101010101" charset="-122"/>
              <a:cs typeface="等线" panose="02010600030101010101" charset="-122"/>
            </a:endParaRPr>
          </a:p>
          <a:p>
            <a:pPr indent="0">
              <a:lnSpc>
                <a:spcPct val="90000"/>
              </a:lnSpc>
              <a:spcBef>
                <a:spcPts val="1000"/>
              </a:spcBef>
              <a:buClrTx/>
              <a:buSzTx/>
              <a:buFont typeface="Arial" panose="020B0604020202020204" pitchFamily="34" charset="0"/>
              <a:buNone/>
            </a:pPr>
            <a:r>
              <a:rPr sz="2200" b="1">
                <a:latin typeface="等线" panose="02010600030101010101" charset="-122"/>
                <a:ea typeface="等线" panose="02010600030101010101" charset="-122"/>
                <a:cs typeface="等线" panose="02010600030101010101" charset="-122"/>
              </a:rPr>
              <a:t>一类是</a:t>
            </a:r>
            <a:r>
              <a:rPr sz="2200" b="1">
                <a:solidFill>
                  <a:srgbClr val="FF0000"/>
                </a:solidFill>
                <a:latin typeface="等线" panose="02010600030101010101" charset="-122"/>
                <a:ea typeface="等线" panose="02010600030101010101" charset="-122"/>
                <a:cs typeface="等线" panose="02010600030101010101" charset="-122"/>
              </a:rPr>
              <a:t>有基础设施</a:t>
            </a:r>
            <a:r>
              <a:rPr sz="2200" b="1">
                <a:latin typeface="等线" panose="02010600030101010101" charset="-122"/>
                <a:ea typeface="等线" panose="02010600030101010101" charset="-122"/>
                <a:cs typeface="等线" panose="02010600030101010101" charset="-122"/>
              </a:rPr>
              <a:t>的无线蜂窝网，此类网络需要有固定的基站。例如移动、联通和电信网络需要高大天线和大功率基站的支持。常见的有基础设施的网络为无线宽带网，包括GSM、CDMA、3G、Beyond3G、4G、WLAN(Wi-Fi)、WMAN(WIMax)等，都有固定的基站。一般地，该类网络的规划、部署、配置、管理、维护和运营都需要专门的管理机构来完成。</a:t>
            </a:r>
            <a:endParaRPr sz="2200" b="1">
              <a:latin typeface="等线" panose="02010600030101010101" charset="-122"/>
              <a:ea typeface="等线" panose="02010600030101010101" charset="-122"/>
              <a:cs typeface="等线" panose="02010600030101010101" charset="-122"/>
            </a:endParaRPr>
          </a:p>
          <a:p>
            <a:pPr indent="0">
              <a:lnSpc>
                <a:spcPct val="90000"/>
              </a:lnSpc>
              <a:spcBef>
                <a:spcPts val="1000"/>
              </a:spcBef>
              <a:buClrTx/>
              <a:buSzTx/>
              <a:buFont typeface="Arial" panose="020B0604020202020204" pitchFamily="34" charset="0"/>
              <a:buNone/>
            </a:pPr>
            <a:r>
              <a:rPr sz="2200" b="1">
                <a:latin typeface="等线" panose="02010600030101010101" charset="-122"/>
                <a:ea typeface="等线" panose="02010600030101010101" charset="-122"/>
                <a:cs typeface="等线" panose="02010600030101010101" charset="-122"/>
              </a:rPr>
              <a:t>另一类是</a:t>
            </a:r>
            <a:r>
              <a:rPr sz="2200" b="1">
                <a:solidFill>
                  <a:srgbClr val="FF0000"/>
                </a:solidFill>
                <a:latin typeface="等线" panose="02010600030101010101" charset="-122"/>
                <a:ea typeface="等线" panose="02010600030101010101" charset="-122"/>
                <a:cs typeface="等线" panose="02010600030101010101" charset="-122"/>
              </a:rPr>
              <a:t>无基础设施</a:t>
            </a:r>
            <a:r>
              <a:rPr sz="2200" b="1">
                <a:latin typeface="等线" panose="02010600030101010101" charset="-122"/>
                <a:ea typeface="等线" panose="02010600030101010101" charset="-122"/>
                <a:cs typeface="等线" panose="02010600030101010101" charset="-122"/>
              </a:rPr>
              <a:t>的无线网络，又称无线自组织网络(Ad Hoc Network)，</a:t>
            </a:r>
            <a:r>
              <a:rPr lang="zh-CN" sz="2200" b="1">
                <a:latin typeface="等线" panose="02010600030101010101" charset="-122"/>
                <a:ea typeface="等线" panose="02010600030101010101" charset="-122"/>
                <a:cs typeface="等线" panose="02010600030101010101" charset="-122"/>
              </a:rPr>
              <a:t>可</a:t>
            </a:r>
            <a:r>
              <a:rPr sz="2200" b="1">
                <a:latin typeface="等线" panose="02010600030101010101" charset="-122"/>
                <a:ea typeface="等线" panose="02010600030101010101" charset="-122"/>
                <a:cs typeface="等线" panose="02010600030101010101" charset="-122"/>
              </a:rPr>
              <a:t>分成无线传感器网络和移动Ad Hoc网络两类。它们都具备分布式特点，没有专门的固定基站，但能够快速、灵活和便利地组网，基本不用人为干预，以自组织方式完成组网。这类网络可以借助成熟的无线蜂窝网或有线网，将信息传递到更远的地方。</a:t>
            </a:r>
            <a:endParaRPr sz="2200" b="1">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1080770" y="1384935"/>
            <a:ext cx="5080000" cy="521970"/>
          </a:xfrm>
          <a:prstGeom prst="rect">
            <a:avLst/>
          </a:prstGeom>
          <a:noFill/>
          <a:ln w="9525">
            <a:noFill/>
          </a:ln>
        </p:spPr>
        <p:txBody>
          <a:bodyPr>
            <a:spAutoFit/>
          </a:bodyPr>
          <a:p>
            <a:pPr indent="0"/>
            <a:r>
              <a:rPr lang="zh-CN" sz="2800" b="1">
                <a:solidFill>
                  <a:srgbClr val="000000"/>
                </a:solidFill>
                <a:cs typeface="Times New Roman" panose="02020603050405020304" charset="0"/>
              </a:rPr>
              <a:t>1.1.2  无线数据网络</a:t>
            </a:r>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3009900" y="0"/>
            <a:ext cx="731075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uFillTx/>
                <a:latin typeface="Times New Roman" panose="02020603050405020304" charset="0"/>
                <a:ea typeface="宋体" panose="02010600030101010101" pitchFamily="2" charset="-122"/>
                <a:sym typeface="+mn-ea"/>
                <a:hlinkClick r:id="rId1"/>
              </a:rPr>
              <a:t>1.1  </a:t>
            </a:r>
            <a:r>
              <a:rPr lang="zh-CN" b="1">
                <a:uFillTx/>
                <a:ea typeface="宋体" panose="02010600030101010101" pitchFamily="2" charset="-122"/>
                <a:sym typeface="+mn-ea"/>
                <a:hlinkClick r:id="rId1"/>
              </a:rPr>
              <a:t>无线传感器网络的发展</a:t>
            </a:r>
            <a:endParaRPr lang="zh-CN" altLang="en-US"/>
          </a:p>
        </p:txBody>
      </p:sp>
      <p:sp>
        <p:nvSpPr>
          <p:cNvPr id="2" name="文本框 1"/>
          <p:cNvSpPr txBox="1"/>
          <p:nvPr/>
        </p:nvSpPr>
        <p:spPr>
          <a:xfrm>
            <a:off x="675640" y="1675130"/>
            <a:ext cx="10871835" cy="700405"/>
          </a:xfrm>
          <a:prstGeom prst="rect">
            <a:avLst/>
          </a:prstGeom>
          <a:noFill/>
          <a:ln w="9525">
            <a:noFill/>
          </a:ln>
        </p:spPr>
        <p:txBody>
          <a:bodyPr wrap="square">
            <a:spAutoFit/>
          </a:bodyPr>
          <a:p>
            <a:pPr indent="0">
              <a:lnSpc>
                <a:spcPct val="90000"/>
              </a:lnSpc>
              <a:spcBef>
                <a:spcPts val="1000"/>
              </a:spcBef>
              <a:buClrTx/>
              <a:buSzTx/>
              <a:buFont typeface="Arial" panose="020B0604020202020204" pitchFamily="34" charset="0"/>
              <a:buNone/>
            </a:pPr>
            <a:r>
              <a:rPr lang="en-US" sz="2200" b="1">
                <a:latin typeface="等线" panose="02010600030101010101" charset="-122"/>
                <a:ea typeface="等线" panose="02010600030101010101" charset="-122"/>
                <a:cs typeface="等线" panose="02010600030101010101" charset="-122"/>
                <a:sym typeface="+mn-ea"/>
              </a:rPr>
              <a:t>       </a:t>
            </a:r>
            <a:r>
              <a:rPr sz="2200" b="1">
                <a:latin typeface="等线" panose="02010600030101010101" charset="-122"/>
                <a:ea typeface="等线" panose="02010600030101010101" charset="-122"/>
                <a:cs typeface="等线" panose="02010600030101010101" charset="-122"/>
                <a:sym typeface="+mn-ea"/>
              </a:rPr>
              <a:t>总的来说，由于覆盖范围、传输速率和用途的不同，无线网络可以分为无线广域网、无线城域网、无线局域网、无线个域网和无线体域网。</a:t>
            </a:r>
            <a:endParaRPr sz="2200" b="1">
              <a:latin typeface="等线" panose="02010600030101010101" charset="-122"/>
              <a:ea typeface="等线" panose="02010600030101010101" charset="-122"/>
              <a:cs typeface="等线" panose="02010600030101010101" charset="-122"/>
              <a:sym typeface="+mn-ea"/>
            </a:endParaRPr>
          </a:p>
        </p:txBody>
      </p:sp>
      <p:sp>
        <p:nvSpPr>
          <p:cNvPr id="3" name="文本框 2"/>
          <p:cNvSpPr txBox="1"/>
          <p:nvPr/>
        </p:nvSpPr>
        <p:spPr>
          <a:xfrm>
            <a:off x="1945640" y="1057275"/>
            <a:ext cx="4538345" cy="953135"/>
          </a:xfrm>
          <a:prstGeom prst="rect">
            <a:avLst/>
          </a:prstGeom>
          <a:noFill/>
        </p:spPr>
        <p:txBody>
          <a:bodyPr wrap="square" rtlCol="0" anchor="t">
            <a:spAutoFit/>
          </a:bodyPr>
          <a:p>
            <a:r>
              <a:rPr lang="zh-CN" sz="2800" b="1">
                <a:solidFill>
                  <a:srgbClr val="000000"/>
                </a:solidFill>
                <a:cs typeface="Times New Roman" panose="02020603050405020304" charset="0"/>
                <a:sym typeface="+mn-ea"/>
              </a:rPr>
              <a:t>1.1.</a:t>
            </a:r>
            <a:r>
              <a:rPr lang="en-US" altLang="zh-CN" sz="2800" b="1">
                <a:solidFill>
                  <a:srgbClr val="000000"/>
                </a:solidFill>
                <a:cs typeface="Times New Roman" panose="02020603050405020304" charset="0"/>
                <a:sym typeface="+mn-ea"/>
              </a:rPr>
              <a:t>2</a:t>
            </a:r>
            <a:r>
              <a:rPr lang="zh-CN" sz="2800" b="1">
                <a:solidFill>
                  <a:srgbClr val="000000"/>
                </a:solidFill>
                <a:cs typeface="Times New Roman" panose="02020603050405020304" charset="0"/>
                <a:sym typeface="+mn-ea"/>
              </a:rPr>
              <a:t>  无线数据网络</a:t>
            </a:r>
            <a:endParaRPr lang="zh-CN" sz="2800">
              <a:latin typeface="Times New Roman" panose="02020603050405020304" charset="0"/>
              <a:ea typeface="宋体" panose="02010600030101010101" pitchFamily="2" charset="-122"/>
              <a:sym typeface="+mn-ea"/>
            </a:endParaRPr>
          </a:p>
          <a:p>
            <a:endParaRPr lang="zh-CN" altLang="en-US" sz="2800"/>
          </a:p>
        </p:txBody>
      </p:sp>
      <p:graphicFrame>
        <p:nvGraphicFramePr>
          <p:cNvPr id="5" name="表格 4"/>
          <p:cNvGraphicFramePr/>
          <p:nvPr>
            <p:custDataLst>
              <p:tags r:id="rId2"/>
            </p:custDataLst>
          </p:nvPr>
        </p:nvGraphicFramePr>
        <p:xfrm>
          <a:off x="1362710" y="2414270"/>
          <a:ext cx="9192895" cy="3591560"/>
        </p:xfrm>
        <a:graphic>
          <a:graphicData uri="http://schemas.openxmlformats.org/drawingml/2006/table">
            <a:tbl>
              <a:tblPr firstRow="1" bandRow="1">
                <a:tableStyleId>{5940675A-B579-460E-94D1-54222C63F5DA}</a:tableStyleId>
              </a:tblPr>
              <a:tblGrid>
                <a:gridCol w="1836420"/>
                <a:gridCol w="1839595"/>
                <a:gridCol w="1838960"/>
                <a:gridCol w="1838960"/>
                <a:gridCol w="1838960"/>
              </a:tblGrid>
              <a:tr h="358775">
                <a:tc>
                  <a:txBody>
                    <a:bodyPr/>
                    <a:p>
                      <a:pPr indent="0" algn="ctr">
                        <a:buNone/>
                      </a:pPr>
                      <a:r>
                        <a:rPr lang="en-US" sz="2000" b="1">
                          <a:solidFill>
                            <a:srgbClr val="00B0F0"/>
                          </a:solidFill>
                          <a:latin typeface="黑体" panose="02010609060101010101" charset="-122"/>
                          <a:ea typeface="黑体" panose="02010609060101010101" charset="-122"/>
                          <a:cs typeface="宋体" panose="02010600030101010101" pitchFamily="2" charset="-122"/>
                        </a:rPr>
                        <a:t>无线数据网络</a:t>
                      </a:r>
                      <a:endParaRPr lang="en-US" altLang="en-US" sz="2000" b="1">
                        <a:solidFill>
                          <a:srgbClr val="00B0F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B0F0"/>
                          </a:solidFill>
                          <a:latin typeface="黑体" panose="02010609060101010101" charset="-122"/>
                          <a:ea typeface="黑体" panose="02010609060101010101" charset="-122"/>
                          <a:cs typeface="宋体" panose="02010600030101010101" pitchFamily="2" charset="-122"/>
                        </a:rPr>
                        <a:t>通信载体</a:t>
                      </a:r>
                      <a:endParaRPr lang="en-US" altLang="en-US" sz="2000" b="1">
                        <a:solidFill>
                          <a:srgbClr val="00B0F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B0F0"/>
                          </a:solidFill>
                          <a:latin typeface="黑体" panose="02010609060101010101" charset="-122"/>
                          <a:ea typeface="黑体" panose="02010609060101010101" charset="-122"/>
                          <a:cs typeface="宋体" panose="02010600030101010101" pitchFamily="2" charset="-122"/>
                        </a:rPr>
                        <a:t>覆盖范围</a:t>
                      </a:r>
                      <a:endParaRPr lang="en-US" altLang="en-US" sz="2000" b="1">
                        <a:solidFill>
                          <a:srgbClr val="00B0F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B0F0"/>
                          </a:solidFill>
                          <a:latin typeface="黑体" panose="02010609060101010101" charset="-122"/>
                          <a:ea typeface="黑体" panose="02010609060101010101" charset="-122"/>
                          <a:cs typeface="宋体" panose="02010600030101010101" pitchFamily="2" charset="-122"/>
                        </a:rPr>
                        <a:t>传输速率</a:t>
                      </a:r>
                      <a:endParaRPr lang="en-US" altLang="en-US" sz="2000" b="1">
                        <a:solidFill>
                          <a:srgbClr val="00B0F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B0F0"/>
                          </a:solidFill>
                          <a:latin typeface="黑体" panose="02010609060101010101" charset="-122"/>
                          <a:ea typeface="黑体" panose="02010609060101010101" charset="-122"/>
                          <a:cs typeface="宋体" panose="02010600030101010101" pitchFamily="2" charset="-122"/>
                        </a:rPr>
                        <a:t>代表技术</a:t>
                      </a:r>
                      <a:endParaRPr lang="en-US" altLang="en-US" sz="2000" b="1">
                        <a:solidFill>
                          <a:srgbClr val="00B0F0"/>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8775">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无线广域网（WWAN）</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通信卫星</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最大</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&gt;2Mb/s</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3G、4G</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19455">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无线城域网（WMAN）</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移动电话或车载装置</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城市中大部分的地区</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100Mb/s~1Gb/s</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IEEE 802.20、IEEE802.16标准</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17550">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无线局域网（WLAN）</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各工作站和设备之间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较小</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11～56Mb/s</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IEEE802.11、HomeRF</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78230">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无线个域网（WPAN）</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同一地点终端与终端间</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&lt;10m</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&gt;10Mb/s</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IEEE 802.15、Bluetooth、ZigBee</a:t>
                      </a:r>
                      <a:r>
                        <a:rPr lang="zh-CN" altLang="en-US" sz="2000" b="1">
                          <a:latin typeface="宋体" panose="02010600030101010101" pitchFamily="2" charset="-122"/>
                          <a:ea typeface="宋体" panose="02010600030101010101" pitchFamily="2" charset="-122"/>
                          <a:cs typeface="宋体" panose="02010600030101010101" pitchFamily="2" charset="-122"/>
                        </a:rPr>
                        <a:t>等</a:t>
                      </a:r>
                      <a:endParaRPr lang="zh-CN"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8775">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无线体域网（WBAN）</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人体身上</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0～2m</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较低</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蓝牙等</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3009900" y="0"/>
            <a:ext cx="731075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uFillTx/>
                <a:latin typeface="Times New Roman" panose="02020603050405020304" charset="0"/>
                <a:ea typeface="宋体" panose="02010600030101010101" pitchFamily="2" charset="-122"/>
                <a:sym typeface="+mn-ea"/>
                <a:hlinkClick r:id="rId1"/>
              </a:rPr>
              <a:t>1.1  </a:t>
            </a:r>
            <a:r>
              <a:rPr lang="zh-CN" b="1">
                <a:uFillTx/>
                <a:ea typeface="宋体" panose="02010600030101010101" pitchFamily="2" charset="-122"/>
                <a:sym typeface="+mn-ea"/>
                <a:hlinkClick r:id="rId1"/>
              </a:rPr>
              <a:t>无线传感器网络的发展</a:t>
            </a:r>
            <a:endParaRPr lang="zh-CN" altLang="en-US"/>
          </a:p>
        </p:txBody>
      </p:sp>
      <p:sp>
        <p:nvSpPr>
          <p:cNvPr id="3" name="文本框 2"/>
          <p:cNvSpPr txBox="1"/>
          <p:nvPr/>
        </p:nvSpPr>
        <p:spPr>
          <a:xfrm>
            <a:off x="1945640" y="1057275"/>
            <a:ext cx="4538345" cy="953135"/>
          </a:xfrm>
          <a:prstGeom prst="rect">
            <a:avLst/>
          </a:prstGeom>
          <a:noFill/>
        </p:spPr>
        <p:txBody>
          <a:bodyPr wrap="square" rtlCol="0" anchor="t">
            <a:spAutoFit/>
          </a:bodyPr>
          <a:p>
            <a:r>
              <a:rPr lang="zh-CN" sz="2800" b="1">
                <a:solidFill>
                  <a:srgbClr val="000000"/>
                </a:solidFill>
                <a:cs typeface="Times New Roman" panose="02020603050405020304" charset="0"/>
                <a:sym typeface="+mn-ea"/>
              </a:rPr>
              <a:t>1.1.</a:t>
            </a:r>
            <a:r>
              <a:rPr lang="en-US" altLang="zh-CN" sz="2800" b="1">
                <a:solidFill>
                  <a:srgbClr val="000000"/>
                </a:solidFill>
                <a:cs typeface="Times New Roman" panose="02020603050405020304" charset="0"/>
                <a:sym typeface="+mn-ea"/>
              </a:rPr>
              <a:t>2</a:t>
            </a:r>
            <a:r>
              <a:rPr lang="zh-CN" sz="2800" b="1">
                <a:solidFill>
                  <a:srgbClr val="000000"/>
                </a:solidFill>
                <a:cs typeface="Times New Roman" panose="02020603050405020304" charset="0"/>
                <a:sym typeface="+mn-ea"/>
              </a:rPr>
              <a:t>  无线数据网络</a:t>
            </a:r>
            <a:endParaRPr lang="zh-CN" sz="2800">
              <a:latin typeface="Times New Roman" panose="02020603050405020304" charset="0"/>
              <a:ea typeface="宋体" panose="02010600030101010101" pitchFamily="2" charset="-122"/>
              <a:sym typeface="+mn-ea"/>
            </a:endParaRPr>
          </a:p>
          <a:p>
            <a:endParaRPr lang="zh-CN" altLang="en-US" sz="2800"/>
          </a:p>
        </p:txBody>
      </p:sp>
      <p:sp>
        <p:nvSpPr>
          <p:cNvPr id="100" name="文本框 99"/>
          <p:cNvSpPr txBox="1"/>
          <p:nvPr/>
        </p:nvSpPr>
        <p:spPr>
          <a:xfrm>
            <a:off x="2623185" y="1654810"/>
            <a:ext cx="6170295" cy="460375"/>
          </a:xfrm>
          <a:prstGeom prst="rect">
            <a:avLst/>
          </a:prstGeom>
          <a:noFill/>
          <a:ln w="9525">
            <a:noFill/>
          </a:ln>
        </p:spPr>
        <p:txBody>
          <a:bodyPr wrap="square">
            <a:spAutoFit/>
          </a:bodyPr>
          <a:p>
            <a:pPr indent="0" algn="ctr"/>
            <a:r>
              <a:rPr lang="zh-CN" sz="2400" b="1">
                <a:ea typeface="宋体" panose="02010600030101010101" pitchFamily="2" charset="-122"/>
              </a:rPr>
              <a:t>表</a:t>
            </a:r>
            <a:r>
              <a:rPr lang="en-US" sz="2400" b="1">
                <a:latin typeface="黑体" panose="02010609060101010101" charset="-122"/>
                <a:ea typeface="宋体" panose="02010600030101010101" pitchFamily="2" charset="-122"/>
              </a:rPr>
              <a:t>1-1-3  </a:t>
            </a:r>
            <a:r>
              <a:rPr lang="zh-CN" sz="2400" b="1">
                <a:ea typeface="宋体" panose="02010600030101010101" pitchFamily="2" charset="-122"/>
              </a:rPr>
              <a:t>WPAN的主要技术说明</a:t>
            </a:r>
            <a:endParaRPr lang="zh-CN" altLang="en-US" sz="2400" b="1"/>
          </a:p>
        </p:txBody>
      </p:sp>
      <p:graphicFrame>
        <p:nvGraphicFramePr>
          <p:cNvPr id="5" name="表格 4"/>
          <p:cNvGraphicFramePr/>
          <p:nvPr>
            <p:custDataLst>
              <p:tags r:id="rId2"/>
            </p:custDataLst>
          </p:nvPr>
        </p:nvGraphicFramePr>
        <p:xfrm>
          <a:off x="1303655" y="2115185"/>
          <a:ext cx="9436735" cy="4381500"/>
        </p:xfrm>
        <a:graphic>
          <a:graphicData uri="http://schemas.openxmlformats.org/drawingml/2006/table">
            <a:tbl>
              <a:tblPr firstRow="1" bandRow="1">
                <a:tableStyleId>{5940675A-B579-460E-94D1-54222C63F5DA}</a:tableStyleId>
              </a:tblPr>
              <a:tblGrid>
                <a:gridCol w="1987550"/>
                <a:gridCol w="7449185"/>
              </a:tblGrid>
              <a:tr h="426720">
                <a:tc>
                  <a:txBody>
                    <a:bodyPr/>
                    <a:p>
                      <a:pPr indent="0" algn="ctr">
                        <a:buNone/>
                      </a:pPr>
                      <a:r>
                        <a:rPr lang="en-US" sz="2000" b="1">
                          <a:solidFill>
                            <a:srgbClr val="00B0F0"/>
                          </a:solidFill>
                          <a:latin typeface="Times New Roman" panose="02020603050405020304" charset="0"/>
                          <a:cs typeface="Times New Roman" panose="02020603050405020304" charset="0"/>
                        </a:rPr>
                        <a:t>关键技术</a:t>
                      </a:r>
                      <a:endParaRPr lang="en-US" altLang="en-US" sz="2000" b="1">
                        <a:solidFill>
                          <a:srgbClr val="00B0F0"/>
                        </a:solidFill>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B0F0"/>
                          </a:solidFill>
                          <a:latin typeface="Times New Roman" panose="02020603050405020304" charset="0"/>
                          <a:cs typeface="Times New Roman" panose="02020603050405020304" charset="0"/>
                        </a:rPr>
                        <a:t>说明</a:t>
                      </a:r>
                      <a:endParaRPr lang="en-US" altLang="en-US" sz="2000" b="1">
                        <a:solidFill>
                          <a:srgbClr val="00B0F0"/>
                        </a:solidFill>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1520">
                <a:tc>
                  <a:txBody>
                    <a:bodyPr/>
                    <a:p>
                      <a:pPr indent="0" algn="ctr">
                        <a:buNone/>
                      </a:pPr>
                      <a:r>
                        <a:rPr lang="en-US" sz="2000" b="1">
                          <a:latin typeface="Times New Roman" panose="02020603050405020304" charset="0"/>
                          <a:cs typeface="Times New Roman" panose="02020603050405020304" charset="0"/>
                        </a:rPr>
                        <a:t>IrDA(红外)技术</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1">
                          <a:latin typeface="Times New Roman" panose="02020603050405020304" charset="0"/>
                          <a:cs typeface="Times New Roman" panose="02020603050405020304" charset="0"/>
                        </a:rPr>
                        <a:t>利用红外线进行通信，最高通信速率 115.2kbps，采用异步、半双工方式</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5815">
                <a:tc>
                  <a:txBody>
                    <a:bodyPr/>
                    <a:p>
                      <a:pPr indent="0" algn="ctr">
                        <a:buNone/>
                      </a:pPr>
                      <a:r>
                        <a:rPr lang="en-US" sz="2000" b="1">
                          <a:latin typeface="Times New Roman" panose="02020603050405020304" charset="0"/>
                          <a:cs typeface="Times New Roman" panose="02020603050405020304" charset="0"/>
                        </a:rPr>
                        <a:t>超宽带(UWB)技术</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1">
                          <a:latin typeface="Times New Roman" panose="02020603050405020304" charset="0"/>
                          <a:cs typeface="Times New Roman" panose="02020603050405020304" charset="0"/>
                        </a:rPr>
                        <a:t>基于IEEE 802.15.3的超高速、短距离无线接入技术，能实现每秒数百兆位的数据传输率</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6450">
                <a:tc>
                  <a:txBody>
                    <a:bodyPr/>
                    <a:p>
                      <a:pPr indent="0" algn="ctr">
                        <a:buNone/>
                      </a:pPr>
                      <a:r>
                        <a:rPr lang="en-US" sz="2000" b="1">
                          <a:latin typeface="Times New Roman" panose="02020603050405020304" charset="0"/>
                          <a:cs typeface="Times New Roman" panose="02020603050405020304" charset="0"/>
                        </a:rPr>
                        <a:t>HomeRF技术</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1">
                          <a:latin typeface="Times New Roman" panose="02020603050405020304" charset="0"/>
                          <a:cs typeface="Times New Roman" panose="02020603050405020304" charset="0"/>
                        </a:rPr>
                        <a:t>数字无绳电话技术与WLAN技术融合发展的产物，采用共享无线连接协议(SWAP)，工作在2.4GHz ISM频段</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5180">
                <a:tc>
                  <a:txBody>
                    <a:bodyPr/>
                    <a:p>
                      <a:pPr indent="0" algn="ctr">
                        <a:buNone/>
                      </a:pPr>
                      <a:r>
                        <a:rPr lang="en-US" sz="2000" b="1">
                          <a:latin typeface="宋体" panose="02010600030101010101" pitchFamily="2" charset="-122"/>
                          <a:ea typeface="宋体" panose="02010600030101010101" pitchFamily="2" charset="-122"/>
                          <a:cs typeface="宋体" panose="02010600030101010101" pitchFamily="2" charset="-122"/>
                        </a:rPr>
                        <a:t>Bluetooth</a:t>
                      </a:r>
                      <a:r>
                        <a:rPr lang="en-US" sz="2000" b="1">
                          <a:latin typeface="Times New Roman" panose="02020603050405020304" charset="0"/>
                          <a:cs typeface="Times New Roman" panose="02020603050405020304" charset="0"/>
                        </a:rPr>
                        <a:t>技术</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1">
                          <a:latin typeface="Times New Roman" panose="02020603050405020304" charset="0"/>
                          <a:cs typeface="Times New Roman" panose="02020603050405020304" charset="0"/>
                        </a:rPr>
                        <a:t>采用分散式网络结构以及快速跳频和短包技术，支持点对点及点对多点的通信，采用时分双工传输方案</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5815">
                <a:tc>
                  <a:txBody>
                    <a:bodyPr/>
                    <a:p>
                      <a:pPr indent="0" algn="ctr">
                        <a:buNone/>
                      </a:pPr>
                      <a:r>
                        <a:rPr lang="en-US" sz="2000" b="1">
                          <a:latin typeface="Times New Roman" panose="02020603050405020304" charset="0"/>
                          <a:cs typeface="Times New Roman" panose="02020603050405020304" charset="0"/>
                        </a:rPr>
                        <a:t>ZigBee</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1">
                          <a:latin typeface="Times New Roman" panose="02020603050405020304" charset="0"/>
                          <a:cs typeface="Times New Roman" panose="02020603050405020304" charset="0"/>
                        </a:rPr>
                        <a:t>短距离、低功率、低速率无线接入技术，工作在2.4GHz ISM频段，速率 20~250kbps，传输距离10~100m</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3009900" y="0"/>
            <a:ext cx="731075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uFillTx/>
                <a:latin typeface="Times New Roman" panose="02020603050405020304" charset="0"/>
                <a:ea typeface="宋体" panose="02010600030101010101" pitchFamily="2" charset="-122"/>
                <a:sym typeface="+mn-ea"/>
                <a:hlinkClick r:id="rId1"/>
              </a:rPr>
              <a:t>1.1  </a:t>
            </a:r>
            <a:r>
              <a:rPr lang="zh-CN" b="1">
                <a:uFillTx/>
                <a:ea typeface="宋体" panose="02010600030101010101" pitchFamily="2" charset="-122"/>
                <a:sym typeface="+mn-ea"/>
                <a:hlinkClick r:id="rId1"/>
              </a:rPr>
              <a:t>无线传感器网络的发展</a:t>
            </a:r>
            <a:endParaRPr lang="zh-CN" altLang="en-US"/>
          </a:p>
        </p:txBody>
      </p:sp>
      <p:sp>
        <p:nvSpPr>
          <p:cNvPr id="2" name="文本框 1"/>
          <p:cNvSpPr txBox="1"/>
          <p:nvPr/>
        </p:nvSpPr>
        <p:spPr>
          <a:xfrm>
            <a:off x="659765" y="5579745"/>
            <a:ext cx="10871835" cy="1132840"/>
          </a:xfrm>
          <a:prstGeom prst="rect">
            <a:avLst/>
          </a:prstGeom>
          <a:noFill/>
          <a:ln w="9525">
            <a:noFill/>
          </a:ln>
        </p:spPr>
        <p:txBody>
          <a:bodyPr wrap="square">
            <a:spAutoFit/>
          </a:bodyPr>
          <a:p>
            <a:pPr indent="0">
              <a:lnSpc>
                <a:spcPct val="90000"/>
              </a:lnSpc>
              <a:spcBef>
                <a:spcPts val="1000"/>
              </a:spcBef>
              <a:buClrTx/>
              <a:buSzTx/>
              <a:buFont typeface="Arial" panose="020B0604020202020204" pitchFamily="34" charset="0"/>
              <a:buNone/>
            </a:pPr>
            <a:endParaRPr sz="2200" b="1">
              <a:cs typeface="宋体" panose="02010600030101010101" pitchFamily="2" charset="-122"/>
              <a:sym typeface="+mn-ea"/>
            </a:endParaRPr>
          </a:p>
          <a:p>
            <a:pPr indent="0">
              <a:lnSpc>
                <a:spcPct val="90000"/>
              </a:lnSpc>
              <a:spcBef>
                <a:spcPts val="1000"/>
              </a:spcBef>
              <a:buClrTx/>
              <a:buSzTx/>
              <a:buFont typeface="Arial" panose="020B0604020202020204" pitchFamily="34" charset="0"/>
              <a:buNone/>
            </a:pPr>
            <a:r>
              <a:rPr sz="2200" b="1">
                <a:solidFill>
                  <a:srgbClr val="00B0F0"/>
                </a:solidFill>
                <a:cs typeface="宋体" panose="02010600030101010101" pitchFamily="2" charset="-122"/>
                <a:sym typeface="+mn-ea"/>
              </a:rPr>
              <a:t>IEEE、ITU和HomeRF等组织都致力于WPAN标准的研究，其中IEEE组织对WPAN的规范标准主要集中在IEEE 802.15系列。</a:t>
            </a:r>
            <a:endParaRPr sz="2200" b="1">
              <a:solidFill>
                <a:srgbClr val="00B0F0"/>
              </a:solidFill>
              <a:cs typeface="宋体" panose="02010600030101010101" pitchFamily="2" charset="-122"/>
              <a:sym typeface="+mn-ea"/>
            </a:endParaRPr>
          </a:p>
        </p:txBody>
      </p:sp>
      <p:sp>
        <p:nvSpPr>
          <p:cNvPr id="3" name="文本框 2"/>
          <p:cNvSpPr txBox="1"/>
          <p:nvPr/>
        </p:nvSpPr>
        <p:spPr>
          <a:xfrm>
            <a:off x="1945640" y="1057275"/>
            <a:ext cx="4538345" cy="953135"/>
          </a:xfrm>
          <a:prstGeom prst="rect">
            <a:avLst/>
          </a:prstGeom>
          <a:noFill/>
        </p:spPr>
        <p:txBody>
          <a:bodyPr wrap="square" rtlCol="0" anchor="t">
            <a:spAutoFit/>
          </a:bodyPr>
          <a:p>
            <a:r>
              <a:rPr lang="zh-CN" sz="2800" b="1">
                <a:solidFill>
                  <a:srgbClr val="000000"/>
                </a:solidFill>
                <a:cs typeface="Times New Roman" panose="02020603050405020304" charset="0"/>
                <a:sym typeface="+mn-ea"/>
              </a:rPr>
              <a:t>1.1.</a:t>
            </a:r>
            <a:r>
              <a:rPr lang="en-US" altLang="zh-CN" sz="2800" b="1">
                <a:solidFill>
                  <a:srgbClr val="000000"/>
                </a:solidFill>
                <a:cs typeface="Times New Roman" panose="02020603050405020304" charset="0"/>
                <a:sym typeface="+mn-ea"/>
              </a:rPr>
              <a:t>2</a:t>
            </a:r>
            <a:r>
              <a:rPr lang="zh-CN" sz="2800" b="1">
                <a:solidFill>
                  <a:srgbClr val="000000"/>
                </a:solidFill>
                <a:cs typeface="Times New Roman" panose="02020603050405020304" charset="0"/>
                <a:sym typeface="+mn-ea"/>
              </a:rPr>
              <a:t>  无线数据网络</a:t>
            </a:r>
            <a:endParaRPr lang="zh-CN" sz="2800">
              <a:latin typeface="Times New Roman" panose="02020603050405020304" charset="0"/>
              <a:ea typeface="宋体" panose="02010600030101010101" pitchFamily="2" charset="-122"/>
              <a:sym typeface="+mn-ea"/>
            </a:endParaRPr>
          </a:p>
          <a:p>
            <a:endParaRPr lang="zh-CN" altLang="en-US" sz="2800"/>
          </a:p>
        </p:txBody>
      </p:sp>
      <p:sp>
        <p:nvSpPr>
          <p:cNvPr id="100" name="文本框 99"/>
          <p:cNvSpPr txBox="1"/>
          <p:nvPr/>
        </p:nvSpPr>
        <p:spPr>
          <a:xfrm>
            <a:off x="3322955" y="1764665"/>
            <a:ext cx="6170295" cy="460375"/>
          </a:xfrm>
          <a:prstGeom prst="rect">
            <a:avLst/>
          </a:prstGeom>
          <a:noFill/>
          <a:ln w="9525">
            <a:noFill/>
          </a:ln>
        </p:spPr>
        <p:txBody>
          <a:bodyPr wrap="square">
            <a:spAutoFit/>
          </a:bodyPr>
          <a:p>
            <a:pPr indent="0" algn="ctr"/>
            <a:r>
              <a:rPr sz="2400" b="1">
                <a:ea typeface="宋体" panose="02010600030101010101" pitchFamily="2" charset="-122"/>
              </a:rPr>
              <a:t>表1-1-4  WPAN主要技术的技术指标</a:t>
            </a:r>
            <a:endParaRPr sz="2400" b="1">
              <a:ea typeface="宋体" panose="02010600030101010101" pitchFamily="2" charset="-122"/>
            </a:endParaRPr>
          </a:p>
        </p:txBody>
      </p:sp>
      <p:graphicFrame>
        <p:nvGraphicFramePr>
          <p:cNvPr id="10" name="表格 9"/>
          <p:cNvGraphicFramePr/>
          <p:nvPr>
            <p:custDataLst>
              <p:tags r:id="rId2"/>
            </p:custDataLst>
          </p:nvPr>
        </p:nvGraphicFramePr>
        <p:xfrm>
          <a:off x="1384300" y="2225040"/>
          <a:ext cx="9571990" cy="3425825"/>
        </p:xfrm>
        <a:graphic>
          <a:graphicData uri="http://schemas.openxmlformats.org/drawingml/2006/table">
            <a:tbl>
              <a:tblPr firstRow="1" bandRow="1">
                <a:tableStyleId>{5940675A-B579-460E-94D1-54222C63F5DA}</a:tableStyleId>
              </a:tblPr>
              <a:tblGrid>
                <a:gridCol w="1955800"/>
                <a:gridCol w="1661160"/>
                <a:gridCol w="1478280"/>
                <a:gridCol w="1468120"/>
                <a:gridCol w="1347470"/>
                <a:gridCol w="1661160"/>
              </a:tblGrid>
              <a:tr h="559435">
                <a:tc>
                  <a:txBody>
                    <a:bodyPr/>
                    <a:p>
                      <a:pPr indent="0" algn="ctr">
                        <a:buNone/>
                      </a:pPr>
                      <a:r>
                        <a:rPr lang="en-US" sz="2000" b="1">
                          <a:solidFill>
                            <a:srgbClr val="00B0F0"/>
                          </a:solidFill>
                          <a:latin typeface="Times New Roman" panose="02020603050405020304" charset="0"/>
                          <a:cs typeface="Times New Roman" panose="02020603050405020304" charset="0"/>
                        </a:rPr>
                        <a:t>技术指标</a:t>
                      </a:r>
                      <a:endParaRPr lang="en-US" altLang="en-US" sz="2000" b="1">
                        <a:solidFill>
                          <a:srgbClr val="00B0F0"/>
                        </a:solidFill>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B0F0"/>
                          </a:solidFill>
                          <a:latin typeface="Times New Roman" panose="02020603050405020304" charset="0"/>
                          <a:ea typeface="宋体" panose="02010600030101010101" pitchFamily="2" charset="-122"/>
                          <a:cs typeface="Times New Roman" panose="02020603050405020304" charset="0"/>
                        </a:rPr>
                        <a:t>Bluetooth</a:t>
                      </a:r>
                      <a:endParaRPr lang="en-US" altLang="en-US" sz="2000" b="1">
                        <a:solidFill>
                          <a:srgbClr val="00B0F0"/>
                        </a:solidFill>
                        <a:latin typeface="Times New Roman" panose="02020603050405020304" charset="0"/>
                        <a:ea typeface="宋体" panose="02010600030101010101" pitchFamily="2" charset="-122"/>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B0F0"/>
                          </a:solidFill>
                          <a:latin typeface="Times New Roman" panose="02020603050405020304" charset="0"/>
                          <a:cs typeface="Times New Roman" panose="02020603050405020304" charset="0"/>
                        </a:rPr>
                        <a:t>HomeHF</a:t>
                      </a:r>
                      <a:endParaRPr lang="en-US" altLang="en-US" sz="2000" b="1">
                        <a:solidFill>
                          <a:srgbClr val="00B0F0"/>
                        </a:solidFill>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B0F0"/>
                          </a:solidFill>
                          <a:latin typeface="Times New Roman" panose="02020603050405020304" charset="0"/>
                          <a:cs typeface="Times New Roman" panose="02020603050405020304" charset="0"/>
                        </a:rPr>
                        <a:t>IrDA</a:t>
                      </a:r>
                      <a:endParaRPr lang="en-US" altLang="en-US" sz="2000" b="1">
                        <a:solidFill>
                          <a:srgbClr val="00B0F0"/>
                        </a:solidFill>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B0F0"/>
                          </a:solidFill>
                          <a:latin typeface="Times New Roman" panose="02020603050405020304" charset="0"/>
                          <a:cs typeface="Times New Roman" panose="02020603050405020304" charset="0"/>
                        </a:rPr>
                        <a:t>UWB</a:t>
                      </a:r>
                      <a:endParaRPr lang="en-US" altLang="en-US" sz="2000" b="1">
                        <a:solidFill>
                          <a:srgbClr val="00B0F0"/>
                        </a:solidFill>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B0F0"/>
                          </a:solidFill>
                          <a:latin typeface="Times New Roman" panose="02020603050405020304" charset="0"/>
                          <a:cs typeface="Times New Roman" panose="02020603050405020304" charset="0"/>
                        </a:rPr>
                        <a:t>ZigBee</a:t>
                      </a:r>
                      <a:endParaRPr lang="en-US" altLang="en-US" sz="2000" b="1">
                        <a:solidFill>
                          <a:srgbClr val="00B0F0"/>
                        </a:solidFill>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33450">
                <a:tc>
                  <a:txBody>
                    <a:bodyPr/>
                    <a:p>
                      <a:pPr indent="0" algn="ctr">
                        <a:buNone/>
                      </a:pPr>
                      <a:r>
                        <a:rPr lang="en-US" sz="2000" b="1">
                          <a:latin typeface="Times New Roman" panose="02020603050405020304" charset="0"/>
                          <a:cs typeface="Times New Roman" panose="02020603050405020304" charset="0"/>
                        </a:rPr>
                        <a:t>工作频段</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2.4GHz</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2.4GHz</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红外线</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3.1~10.6GHz</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2.4GHz</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5795">
                <a:tc>
                  <a:txBody>
                    <a:bodyPr/>
                    <a:p>
                      <a:pPr indent="0" algn="ctr">
                        <a:buNone/>
                      </a:pPr>
                      <a:r>
                        <a:rPr lang="en-US" sz="2000" b="1">
                          <a:latin typeface="Times New Roman" panose="02020603050405020304" charset="0"/>
                          <a:cs typeface="Times New Roman" panose="02020603050405020304" charset="0"/>
                        </a:rPr>
                        <a:t>传输速率</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1~50Mbps</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6~10Mbps</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16Mbps</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480Mbps</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20~250kbps</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7700">
                <a:tc>
                  <a:txBody>
                    <a:bodyPr/>
                    <a:p>
                      <a:pPr indent="0" algn="ctr">
                        <a:buNone/>
                      </a:pPr>
                      <a:r>
                        <a:rPr lang="en-US" sz="2000" b="1">
                          <a:latin typeface="Times New Roman" panose="02020603050405020304" charset="0"/>
                          <a:cs typeface="Times New Roman" panose="02020603050405020304" charset="0"/>
                        </a:rPr>
                        <a:t>通信距离</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10~240m</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50m</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1m</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10m</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10~100m</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39445">
                <a:tc>
                  <a:txBody>
                    <a:bodyPr/>
                    <a:p>
                      <a:pPr indent="0" algn="ctr">
                        <a:buNone/>
                      </a:pPr>
                      <a:r>
                        <a:rPr lang="en-US" sz="2000" b="1">
                          <a:latin typeface="Times New Roman" panose="02020603050405020304" charset="0"/>
                          <a:cs typeface="Times New Roman" panose="02020603050405020304" charset="0"/>
                        </a:rPr>
                        <a:t>应用前景</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好</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中</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一般</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好</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好</a:t>
                      </a:r>
                      <a:endParaRPr lang="en-US" altLang="en-US" sz="2000" b="1">
                        <a:latin typeface="Times New Roman" panose="02020603050405020304" charset="0"/>
                        <a:ea typeface="Times New Roman" panose="02020603050405020304" charset="0"/>
                        <a:cs typeface="Times New Roman" panose="02020603050405020304" charset="0"/>
                      </a:endParaRPr>
                    </a:p>
                  </a:txBody>
                  <a:tcPr marL="121920" marR="121920" marT="60960" marB="6096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3009900" y="0"/>
            <a:ext cx="731075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uFillTx/>
                <a:latin typeface="Times New Roman" panose="02020603050405020304" charset="0"/>
                <a:ea typeface="宋体" panose="02010600030101010101" pitchFamily="2" charset="-122"/>
                <a:sym typeface="+mn-ea"/>
                <a:hlinkClick r:id="rId1"/>
              </a:rPr>
              <a:t>1.1  </a:t>
            </a:r>
            <a:r>
              <a:rPr lang="zh-CN" b="1">
                <a:uFillTx/>
                <a:ea typeface="宋体" panose="02010600030101010101" pitchFamily="2" charset="-122"/>
                <a:sym typeface="+mn-ea"/>
                <a:hlinkClick r:id="rId1"/>
              </a:rPr>
              <a:t>无线传感器网络的发展</a:t>
            </a:r>
            <a:endParaRPr lang="zh-CN" altLang="en-US"/>
          </a:p>
        </p:txBody>
      </p:sp>
      <p:sp>
        <p:nvSpPr>
          <p:cNvPr id="2" name="文本框 1"/>
          <p:cNvSpPr txBox="1"/>
          <p:nvPr/>
        </p:nvSpPr>
        <p:spPr>
          <a:xfrm>
            <a:off x="675640" y="1675130"/>
            <a:ext cx="10871835" cy="5480685"/>
          </a:xfrm>
          <a:prstGeom prst="rect">
            <a:avLst/>
          </a:prstGeom>
          <a:noFill/>
          <a:ln w="9525">
            <a:noFill/>
          </a:ln>
        </p:spPr>
        <p:txBody>
          <a:bodyPr wrap="square">
            <a:spAutoFit/>
          </a:bodyPr>
          <a:p>
            <a:pPr marL="228600" indent="-228600" algn="l">
              <a:lnSpc>
                <a:spcPct val="90000"/>
              </a:lnSpc>
              <a:spcBef>
                <a:spcPts val="1000"/>
              </a:spcBef>
              <a:buClrTx/>
              <a:buSzTx/>
              <a:buFont typeface="Arial" panose="020B0604020202020204" pitchFamily="34" charset="0"/>
              <a:buChar char="•"/>
            </a:pPr>
            <a:r>
              <a:rPr lang="zh-CN" altLang="en-US" sz="2200" b="1">
                <a:solidFill>
                  <a:srgbClr val="FF0000"/>
                </a:solidFill>
                <a:latin typeface="等线" panose="02010600030101010101" charset="-122"/>
                <a:ea typeface="等线" panose="02010600030101010101" charset="-122"/>
                <a:cs typeface="等线" panose="02010600030101010101" charset="-122"/>
                <a:sym typeface="+mn-ea"/>
              </a:rPr>
              <a:t>概念</a:t>
            </a:r>
            <a:r>
              <a:rPr lang="en-US" altLang="zh-CN" sz="2200" b="1">
                <a:latin typeface="等线" panose="02010600030101010101" charset="-122"/>
                <a:ea typeface="等线" panose="02010600030101010101" charset="-122"/>
                <a:cs typeface="等线" panose="02010600030101010101" charset="-122"/>
                <a:sym typeface="+mn-ea"/>
              </a:rPr>
              <a:t>——</a:t>
            </a:r>
            <a:r>
              <a:rPr lang="en-US" sz="2200" b="1">
                <a:latin typeface="等线" panose="02010600030101010101" charset="-122"/>
                <a:ea typeface="等线" panose="02010600030101010101" charset="-122"/>
                <a:cs typeface="等线" panose="02010600030101010101" charset="-122"/>
                <a:sym typeface="+mn-ea"/>
              </a:rPr>
              <a:t>无线传感器网络是由大量部署在监测区域内的、具有无线通信与计算能力的微小、廉价传感器节点，通过自组织方式构成的能根据环境自主完成指定任务的分布式智能化网络系统。</a:t>
            </a:r>
            <a:endParaRPr lang="en-US" sz="2200" b="1">
              <a:latin typeface="等线" panose="02010600030101010101" charset="-122"/>
              <a:ea typeface="等线" panose="02010600030101010101" charset="-122"/>
              <a:cs typeface="等线" panose="02010600030101010101" charset="-122"/>
              <a:sym typeface="+mn-ea"/>
            </a:endParaRPr>
          </a:p>
          <a:p>
            <a:pPr marL="342900" indent="-342900" algn="l">
              <a:lnSpc>
                <a:spcPct val="60000"/>
              </a:lnSpc>
              <a:spcBef>
                <a:spcPts val="1000"/>
              </a:spcBef>
              <a:spcAft>
                <a:spcPts val="0"/>
              </a:spcAft>
              <a:buClrTx/>
              <a:buSzTx/>
              <a:buFont typeface="Arial" panose="020B0604020202020204" pitchFamily="34" charset="0"/>
              <a:buChar char="•"/>
            </a:pPr>
            <a:r>
              <a:rPr lang="zh-CN" altLang="en-US" sz="2200" b="1">
                <a:solidFill>
                  <a:srgbClr val="FF0000"/>
                </a:solidFill>
                <a:latin typeface="等线" panose="02010600030101010101" charset="-122"/>
                <a:ea typeface="等线" panose="02010600030101010101" charset="-122"/>
                <a:cs typeface="等线" panose="02010600030101010101" charset="-122"/>
              </a:rPr>
              <a:t>技术</a:t>
            </a:r>
            <a:r>
              <a:rPr lang="en-US" altLang="zh-CN" sz="2200" b="1">
                <a:latin typeface="等线" panose="02010600030101010101" charset="-122"/>
                <a:ea typeface="等线" panose="02010600030101010101" charset="-122"/>
                <a:cs typeface="等线" panose="02010600030101010101" charset="-122"/>
              </a:rPr>
              <a:t>——</a:t>
            </a:r>
            <a:r>
              <a:rPr lang="en-US" sz="2200" b="1">
                <a:latin typeface="等线" panose="02010600030101010101" charset="-122"/>
                <a:ea typeface="等线" panose="02010600030101010101" charset="-122"/>
                <a:cs typeface="等线" panose="02010600030101010101" charset="-122"/>
              </a:rPr>
              <a:t>传感器技术</a:t>
            </a:r>
            <a:r>
              <a:rPr lang="zh-CN" altLang="en-US" sz="2200" b="1">
                <a:latin typeface="等线" panose="02010600030101010101" charset="-122"/>
                <a:ea typeface="等线" panose="02010600030101010101" charset="-122"/>
                <a:cs typeface="等线" panose="02010600030101010101" charset="-122"/>
              </a:rPr>
              <a:t>（</a:t>
            </a:r>
            <a:r>
              <a:rPr lang="en-US" sz="2200" b="1">
                <a:latin typeface="等线" panose="02010600030101010101" charset="-122"/>
                <a:ea typeface="等线" panose="02010600030101010101" charset="-122"/>
                <a:cs typeface="等线" panose="02010600030101010101" charset="-122"/>
                <a:sym typeface="+mn-ea"/>
              </a:rPr>
              <a:t>实时监测、感知和采集</a:t>
            </a:r>
            <a:r>
              <a:rPr lang="zh-CN" altLang="en-US" sz="2200" b="1">
                <a:latin typeface="等线" panose="02010600030101010101" charset="-122"/>
                <a:ea typeface="等线" panose="02010600030101010101" charset="-122"/>
                <a:cs typeface="等线" panose="02010600030101010101" charset="-122"/>
                <a:sym typeface="+mn-ea"/>
              </a:rPr>
              <a:t>各种环境和检测对象的</a:t>
            </a:r>
            <a:r>
              <a:rPr lang="en-US" sz="2200" b="1">
                <a:latin typeface="等线" panose="02010600030101010101" charset="-122"/>
                <a:ea typeface="等线" panose="02010600030101010101" charset="-122"/>
                <a:cs typeface="等线" panose="02010600030101010101" charset="-122"/>
                <a:sym typeface="+mn-ea"/>
              </a:rPr>
              <a:t>信息</a:t>
            </a:r>
            <a:r>
              <a:rPr lang="zh-CN" altLang="en-US" sz="2200" b="1">
                <a:latin typeface="等线" panose="02010600030101010101" charset="-122"/>
                <a:ea typeface="等线" panose="02010600030101010101" charset="-122"/>
                <a:cs typeface="等线" panose="02010600030101010101" charset="-122"/>
                <a:sym typeface="+mn-ea"/>
              </a:rPr>
              <a:t>）</a:t>
            </a:r>
            <a:endParaRPr lang="en-US" sz="2200" b="1">
              <a:latin typeface="等线" panose="02010600030101010101" charset="-122"/>
              <a:ea typeface="等线" panose="02010600030101010101" charset="-122"/>
              <a:cs typeface="等线" panose="02010600030101010101" charset="-122"/>
            </a:endParaRPr>
          </a:p>
          <a:p>
            <a:pPr indent="0" algn="l">
              <a:lnSpc>
                <a:spcPct val="60000"/>
              </a:lnSpc>
              <a:spcBef>
                <a:spcPts val="1000"/>
              </a:spcBef>
              <a:spcAft>
                <a:spcPts val="0"/>
              </a:spcAft>
              <a:buClrTx/>
              <a:buSzTx/>
              <a:buNone/>
            </a:pPr>
            <a:r>
              <a:rPr lang="en-US" sz="2200" b="1">
                <a:latin typeface="等线" panose="02010600030101010101" charset="-122"/>
                <a:ea typeface="等线" panose="02010600030101010101" charset="-122"/>
                <a:cs typeface="等线" panose="02010600030101010101" charset="-122"/>
              </a:rPr>
              <a:t>                  嵌入式计算技术</a:t>
            </a:r>
            <a:r>
              <a:rPr lang="zh-CN" altLang="en-US" sz="2200" b="1">
                <a:latin typeface="等线" panose="02010600030101010101" charset="-122"/>
                <a:ea typeface="等线" panose="02010600030101010101" charset="-122"/>
                <a:cs typeface="等线" panose="02010600030101010101" charset="-122"/>
              </a:rPr>
              <a:t>（处理信息）</a:t>
            </a:r>
            <a:endParaRPr lang="en-US" sz="2200" b="1">
              <a:latin typeface="等线" panose="02010600030101010101" charset="-122"/>
              <a:ea typeface="等线" panose="02010600030101010101" charset="-122"/>
              <a:cs typeface="等线" panose="02010600030101010101" charset="-122"/>
            </a:endParaRPr>
          </a:p>
          <a:p>
            <a:pPr indent="0" algn="l">
              <a:lnSpc>
                <a:spcPct val="60000"/>
              </a:lnSpc>
              <a:spcBef>
                <a:spcPts val="1000"/>
              </a:spcBef>
              <a:spcAft>
                <a:spcPts val="0"/>
              </a:spcAft>
              <a:buClrTx/>
              <a:buSzTx/>
              <a:buNone/>
            </a:pPr>
            <a:r>
              <a:rPr lang="en-US" sz="2200" b="1">
                <a:latin typeface="等线" panose="02010600030101010101" charset="-122"/>
                <a:ea typeface="等线" panose="02010600030101010101" charset="-122"/>
                <a:cs typeface="等线" panose="02010600030101010101" charset="-122"/>
              </a:rPr>
              <a:t>                  现代网络及无线通信技术</a:t>
            </a:r>
            <a:r>
              <a:rPr lang="zh-CN" altLang="en-US" sz="2200" b="1">
                <a:latin typeface="等线" panose="02010600030101010101" charset="-122"/>
                <a:ea typeface="等线" panose="02010600030101010101" charset="-122"/>
                <a:cs typeface="等线" panose="02010600030101010101" charset="-122"/>
              </a:rPr>
              <a:t>（传输信息）</a:t>
            </a:r>
            <a:endParaRPr lang="en-US" sz="2200" b="1">
              <a:latin typeface="等线" panose="02010600030101010101" charset="-122"/>
              <a:ea typeface="等线" panose="02010600030101010101" charset="-122"/>
              <a:cs typeface="等线" panose="02010600030101010101" charset="-122"/>
            </a:endParaRPr>
          </a:p>
          <a:p>
            <a:pPr indent="0" algn="l">
              <a:lnSpc>
                <a:spcPct val="60000"/>
              </a:lnSpc>
              <a:spcBef>
                <a:spcPts val="1000"/>
              </a:spcBef>
              <a:spcAft>
                <a:spcPts val="0"/>
              </a:spcAft>
              <a:buClrTx/>
              <a:buSzTx/>
              <a:buNone/>
            </a:pPr>
            <a:r>
              <a:rPr lang="en-US" sz="2200" b="1">
                <a:latin typeface="等线" panose="02010600030101010101" charset="-122"/>
                <a:ea typeface="等线" panose="02010600030101010101" charset="-122"/>
                <a:cs typeface="等线" panose="02010600030101010101" charset="-122"/>
              </a:rPr>
              <a:t>                  分布式信息处理技术</a:t>
            </a:r>
            <a:r>
              <a:rPr lang="zh-CN" altLang="en-US" sz="2200" b="1">
                <a:latin typeface="等线" panose="02010600030101010101" charset="-122"/>
                <a:ea typeface="等线" panose="02010600030101010101" charset="-122"/>
                <a:cs typeface="等线" panose="02010600030101010101" charset="-122"/>
              </a:rPr>
              <a:t>（分布、协同处理）</a:t>
            </a:r>
            <a:r>
              <a:rPr lang="en-US" sz="2200" b="1">
                <a:latin typeface="等线" panose="02010600030101010101" charset="-122"/>
                <a:ea typeface="等线" panose="02010600030101010101" charset="-122"/>
                <a:cs typeface="等线" panose="02010600030101010101" charset="-122"/>
              </a:rPr>
              <a:t>等</a:t>
            </a:r>
            <a:endParaRPr lang="en-US" sz="2200" b="1">
              <a:latin typeface="等线" panose="02010600030101010101" charset="-122"/>
              <a:ea typeface="等线" panose="02010600030101010101" charset="-122"/>
              <a:cs typeface="等线" panose="02010600030101010101" charset="-122"/>
            </a:endParaRPr>
          </a:p>
          <a:p>
            <a:pPr indent="0" algn="l">
              <a:lnSpc>
                <a:spcPct val="60000"/>
              </a:lnSpc>
              <a:spcBef>
                <a:spcPts val="1000"/>
              </a:spcBef>
              <a:spcAft>
                <a:spcPts val="0"/>
              </a:spcAft>
              <a:buClrTx/>
              <a:buSzTx/>
              <a:buNone/>
            </a:pPr>
            <a:r>
              <a:rPr lang="en-US" sz="2200" b="1">
                <a:latin typeface="等线" panose="02010600030101010101" charset="-122"/>
                <a:ea typeface="等线" panose="02010600030101010101" charset="-122"/>
                <a:cs typeface="等线" panose="02010600030101010101" charset="-122"/>
              </a:rPr>
              <a:t>                  ——</a:t>
            </a:r>
            <a:r>
              <a:rPr lang="zh-CN" altLang="en-US" sz="2200" b="1">
                <a:latin typeface="等线" panose="02010600030101010101" charset="-122"/>
                <a:ea typeface="等线" panose="02010600030101010101" charset="-122"/>
                <a:cs typeface="等线" panose="02010600030101010101" charset="-122"/>
              </a:rPr>
              <a:t>真正</a:t>
            </a:r>
            <a:r>
              <a:rPr lang="en-US" sz="2200" b="1">
                <a:latin typeface="等线" panose="02010600030101010101" charset="-122"/>
                <a:ea typeface="等线" panose="02010600030101010101" charset="-122"/>
                <a:cs typeface="等线" panose="02010600030101010101" charset="-122"/>
              </a:rPr>
              <a:t>实现“</a:t>
            </a:r>
            <a:r>
              <a:rPr lang="en-US" sz="2200" b="1">
                <a:solidFill>
                  <a:srgbClr val="FF0000"/>
                </a:solidFill>
                <a:latin typeface="等线" panose="02010600030101010101" charset="-122"/>
                <a:ea typeface="等线" panose="02010600030101010101" charset="-122"/>
                <a:cs typeface="等线" panose="02010600030101010101" charset="-122"/>
              </a:rPr>
              <a:t>无处不在的计算</a:t>
            </a:r>
            <a:r>
              <a:rPr lang="en-US" sz="2200" b="1">
                <a:latin typeface="等线" panose="02010600030101010101" charset="-122"/>
                <a:ea typeface="等线" panose="02010600030101010101" charset="-122"/>
                <a:cs typeface="等线" panose="02010600030101010101" charset="-122"/>
              </a:rPr>
              <a:t>”理念</a:t>
            </a:r>
            <a:endParaRPr lang="en-US" sz="2200" b="1">
              <a:latin typeface="等线" panose="02010600030101010101" charset="-122"/>
              <a:ea typeface="等线" panose="02010600030101010101" charset="-122"/>
              <a:cs typeface="等线" panose="02010600030101010101" charset="-122"/>
            </a:endParaRPr>
          </a:p>
          <a:p>
            <a:pPr marL="342900" indent="-342900" algn="l">
              <a:lnSpc>
                <a:spcPct val="90000"/>
              </a:lnSpc>
              <a:spcBef>
                <a:spcPts val="1000"/>
              </a:spcBef>
              <a:buClrTx/>
              <a:buSzTx/>
              <a:buFont typeface="Arial" panose="020B0604020202020204" pitchFamily="34" charset="0"/>
              <a:buChar char="•"/>
            </a:pPr>
            <a:r>
              <a:rPr lang="zh-CN" altLang="en-US" sz="2200" b="1">
                <a:solidFill>
                  <a:srgbClr val="FF0000"/>
                </a:solidFill>
                <a:latin typeface="等线" panose="02010600030101010101" charset="-122"/>
                <a:ea typeface="等线" panose="02010600030101010101" charset="-122"/>
                <a:cs typeface="等线" panose="02010600030101010101" charset="-122"/>
              </a:rPr>
              <a:t>作用</a:t>
            </a:r>
            <a:r>
              <a:rPr lang="en-US" altLang="zh-CN" sz="2200" b="1">
                <a:latin typeface="等线" panose="02010600030101010101" charset="-122"/>
                <a:ea typeface="等线" panose="02010600030101010101" charset="-122"/>
                <a:cs typeface="等线" panose="02010600030101010101" charset="-122"/>
              </a:rPr>
              <a:t>——</a:t>
            </a:r>
            <a:r>
              <a:rPr lang="en-US" sz="2200" b="1">
                <a:latin typeface="等线" panose="02010600030101010101" charset="-122"/>
                <a:ea typeface="等线" panose="02010600030101010101" charset="-122"/>
                <a:cs typeface="等线" panose="02010600030101010101" charset="-122"/>
              </a:rPr>
              <a:t>无线传感器网络的作用是协作地感知、采集和处理网络覆盖区域中被感知对象的信息并发送给监测者。</a:t>
            </a:r>
            <a:r>
              <a:rPr lang="en-US" sz="2200" b="1">
                <a:latin typeface="等线" panose="02010600030101010101" charset="-122"/>
                <a:ea typeface="等线" panose="02010600030101010101" charset="-122"/>
                <a:cs typeface="等线" panose="02010600030101010101" charset="-122"/>
                <a:sym typeface="+mn-ea"/>
              </a:rPr>
              <a:t>无线传感器网络的作用主要包括三个方面：</a:t>
            </a:r>
            <a:r>
              <a:rPr lang="en-US" sz="2200" b="1">
                <a:solidFill>
                  <a:srgbClr val="FF0000"/>
                </a:solidFill>
                <a:latin typeface="等线" panose="02010600030101010101" charset="-122"/>
                <a:ea typeface="等线" panose="02010600030101010101" charset="-122"/>
                <a:cs typeface="等线" panose="02010600030101010101" charset="-122"/>
                <a:sym typeface="+mn-ea"/>
              </a:rPr>
              <a:t>信息感应、信息通信和信息计算</a:t>
            </a:r>
            <a:r>
              <a:rPr lang="en-US" sz="2200" b="1">
                <a:latin typeface="等线" panose="02010600030101010101" charset="-122"/>
                <a:ea typeface="等线" panose="02010600030101010101" charset="-122"/>
                <a:cs typeface="等线" panose="02010600030101010101" charset="-122"/>
                <a:sym typeface="+mn-ea"/>
              </a:rPr>
              <a:t>(包括硬件、软件、算法)。</a:t>
            </a:r>
            <a:endParaRPr lang="en-US" sz="2200" b="1">
              <a:latin typeface="等线" panose="02010600030101010101" charset="-122"/>
              <a:ea typeface="等线" panose="02010600030101010101" charset="-122"/>
              <a:cs typeface="等线" panose="02010600030101010101" charset="-122"/>
              <a:sym typeface="+mn-ea"/>
            </a:endParaRPr>
          </a:p>
          <a:p>
            <a:pPr marL="228600" indent="-228600" algn="l">
              <a:lnSpc>
                <a:spcPct val="90000"/>
              </a:lnSpc>
              <a:spcBef>
                <a:spcPts val="1000"/>
              </a:spcBef>
              <a:buClrTx/>
              <a:buSzTx/>
              <a:buFont typeface="Arial" panose="020B0604020202020204" pitchFamily="34" charset="0"/>
              <a:buChar char="•"/>
            </a:pPr>
            <a:r>
              <a:rPr lang="zh-CN" altLang="en-US" sz="2200" b="1">
                <a:solidFill>
                  <a:srgbClr val="FF0000"/>
                </a:solidFill>
                <a:latin typeface="等线" panose="02010600030101010101" charset="-122"/>
                <a:ea typeface="等线" panose="02010600030101010101" charset="-122"/>
                <a:cs typeface="等线" panose="02010600030101010101" charset="-122"/>
              </a:rPr>
              <a:t>三要素</a:t>
            </a:r>
            <a:r>
              <a:rPr lang="en-US" altLang="zh-CN" sz="2200" b="1">
                <a:latin typeface="等线" panose="02010600030101010101" charset="-122"/>
                <a:ea typeface="等线" panose="02010600030101010101" charset="-122"/>
                <a:cs typeface="等线" panose="02010600030101010101" charset="-122"/>
              </a:rPr>
              <a:t>——</a:t>
            </a:r>
            <a:r>
              <a:rPr lang="en-US" sz="2200" b="1">
                <a:solidFill>
                  <a:srgbClr val="FF0000"/>
                </a:solidFill>
                <a:latin typeface="等线" panose="02010600030101010101" charset="-122"/>
                <a:ea typeface="等线" panose="02010600030101010101" charset="-122"/>
                <a:cs typeface="等线" panose="02010600030101010101" charset="-122"/>
              </a:rPr>
              <a:t>无线传感器、感知对象和监测者</a:t>
            </a:r>
            <a:r>
              <a:rPr lang="en-US" sz="2200" b="1">
                <a:latin typeface="等线" panose="02010600030101010101" charset="-122"/>
                <a:ea typeface="等线" panose="02010600030101010101" charset="-122"/>
                <a:cs typeface="等线" panose="02010600030101010101" charset="-122"/>
              </a:rPr>
              <a:t>构成了无线传感器网络的三个要素。无线传感器能够获取监控不同位置的物理或环境状况(例如温度、声音、振动、压力、运动或污染物)；感知对象是指在监测区域内的需要感知的具体信息载体；监测者不仅包括观测者，还包括监测信息处理中心的软硬件等系统。</a:t>
            </a:r>
            <a:endParaRPr lang="en-US" sz="2200" b="1">
              <a:latin typeface="等线" panose="02010600030101010101" charset="-122"/>
              <a:ea typeface="等线" panose="02010600030101010101" charset="-122"/>
              <a:cs typeface="等线" panose="02010600030101010101" charset="-122"/>
            </a:endParaRPr>
          </a:p>
          <a:p>
            <a:pPr marL="228600" indent="-228600" algn="l">
              <a:lnSpc>
                <a:spcPct val="90000"/>
              </a:lnSpc>
              <a:spcBef>
                <a:spcPts val="1000"/>
              </a:spcBef>
              <a:buClrTx/>
              <a:buSzTx/>
              <a:buFont typeface="Arial" panose="020B0604020202020204" pitchFamily="34" charset="0"/>
              <a:buChar char="•"/>
            </a:pPr>
            <a:endParaRPr lang="en-US" sz="2200" b="1">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2121535" y="1057275"/>
            <a:ext cx="4538345" cy="521970"/>
          </a:xfrm>
          <a:prstGeom prst="rect">
            <a:avLst/>
          </a:prstGeom>
          <a:noFill/>
        </p:spPr>
        <p:txBody>
          <a:bodyPr wrap="square" rtlCol="0" anchor="t">
            <a:spAutoFit/>
          </a:bodyPr>
          <a:p>
            <a:r>
              <a:rPr lang="zh-CN" sz="2800" b="1">
                <a:solidFill>
                  <a:srgbClr val="000000"/>
                </a:solidFill>
                <a:cs typeface="Times New Roman" panose="02020603050405020304" charset="0"/>
                <a:sym typeface="+mn-ea"/>
              </a:rPr>
              <a:t>1.1.3  无线传感器网络</a:t>
            </a:r>
            <a:endParaRPr lang="zh-CN" altLang="en-US"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521" name="Picture 1"/>
          <p:cNvPicPr>
            <a:picLocks noChangeAspect="1" noChangeArrowheads="1"/>
          </p:cNvPicPr>
          <p:nvPr>
            <p:custDataLst>
              <p:tags r:id="rId1"/>
            </p:custDataLst>
          </p:nvPr>
        </p:nvPicPr>
        <p:blipFill>
          <a:blip r:embed="rId2" cstate="print"/>
          <a:srcRect/>
          <a:stretch>
            <a:fillRect/>
          </a:stretch>
        </p:blipFill>
        <p:spPr bwMode="auto">
          <a:xfrm>
            <a:off x="934085" y="1662430"/>
            <a:ext cx="9804400" cy="4599940"/>
          </a:xfrm>
          <a:prstGeom prst="rect">
            <a:avLst/>
          </a:prstGeom>
          <a:noFill/>
          <a:ln w="9525">
            <a:solidFill>
              <a:srgbClr val="3333FF"/>
            </a:solidFill>
            <a:miter lim="800000"/>
            <a:headEnd/>
            <a:tailEnd/>
          </a:ln>
          <a:effectLst/>
        </p:spPr>
      </p:pic>
      <p:sp>
        <p:nvSpPr>
          <p:cNvPr id="7" name="标题 1"/>
          <p:cNvSpPr>
            <a:spLocks noGrp="1"/>
          </p:cNvSpPr>
          <p:nvPr>
            <p:custDataLst>
              <p:tags r:id="rId3"/>
            </p:custDataLst>
          </p:nvPr>
        </p:nvSpPr>
        <p:spPr>
          <a:xfrm>
            <a:off x="-317" y="812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b="1">
                <a:uFillTx/>
                <a:latin typeface="Times New Roman" panose="02020603050405020304" charset="0"/>
                <a:ea typeface="宋体" panose="02010600030101010101" pitchFamily="2" charset="-122"/>
                <a:cs typeface="Times New Roman" panose="02020603050405020304" charset="0"/>
                <a:sym typeface="+mn-ea"/>
                <a:hlinkClick r:id="rId4"/>
              </a:rPr>
              <a:t>1.2</a:t>
            </a:r>
            <a:r>
              <a:rPr b="1">
                <a:uFillTx/>
                <a:ea typeface="宋体" panose="02010600030101010101" pitchFamily="2" charset="-122"/>
                <a:sym typeface="+mn-ea"/>
                <a:hlinkClick r:id="rId4"/>
              </a:rPr>
              <a:t>　无线传感器网络的特点和性能指标</a:t>
            </a:r>
            <a:endParaRPr b="1">
              <a:uFillTx/>
              <a:ea typeface="宋体" panose="02010600030101010101" pitchFamily="2" charset="-122"/>
              <a:sym typeface="+mn-ea"/>
            </a:endParaRPr>
          </a:p>
        </p:txBody>
      </p:sp>
      <p:sp>
        <p:nvSpPr>
          <p:cNvPr id="8" name="文本框 7"/>
          <p:cNvSpPr txBox="1"/>
          <p:nvPr/>
        </p:nvSpPr>
        <p:spPr>
          <a:xfrm>
            <a:off x="3208655" y="1122045"/>
            <a:ext cx="6096000" cy="521970"/>
          </a:xfrm>
          <a:prstGeom prst="rect">
            <a:avLst/>
          </a:prstGeom>
          <a:noFill/>
        </p:spPr>
        <p:txBody>
          <a:bodyPr wrap="square" rtlCol="0" anchor="t">
            <a:spAutoFit/>
          </a:bodyPr>
          <a:p>
            <a:r>
              <a:rPr lang="zh-CN" sz="2800" b="1">
                <a:solidFill>
                  <a:srgbClr val="000000"/>
                </a:solidFill>
                <a:cs typeface="Times New Roman" panose="02020603050405020304" charset="0"/>
                <a:sym typeface="+mn-ea"/>
              </a:rPr>
              <a:t>无线传感器网络的基本结构</a:t>
            </a:r>
            <a:endParaRPr lang="zh-CN" altLang="zh-CN" sz="2400" b="1" u="sng" dirty="0" smtClean="0">
              <a:solidFill>
                <a:srgbClr val="3366FF"/>
              </a:solidFill>
              <a:latin typeface="华文新魏" panose="02010800040101010101" pitchFamily="2" charset="-122"/>
              <a:ea typeface="华文新魏" panose="02010800040101010101" pitchFamily="2"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43268" y="0"/>
            <a:ext cx="10515600" cy="1325563"/>
          </a:xfrm>
        </p:spPr>
        <p:txBody>
          <a:bodyPr>
            <a:normAutofit/>
          </a:bodyPr>
          <a:p>
            <a:r>
              <a:rPr lang="en-US" b="1">
                <a:uFillTx/>
                <a:latin typeface="Times New Roman" panose="02020603050405020304" charset="0"/>
                <a:ea typeface="宋体" panose="02010600030101010101" pitchFamily="2" charset="-122"/>
                <a:sym typeface="+mn-ea"/>
                <a:hlinkClick r:id="rId1"/>
              </a:rPr>
              <a:t>1.1  </a:t>
            </a:r>
            <a:r>
              <a:rPr lang="zh-CN" b="1">
                <a:uFillTx/>
                <a:ea typeface="宋体" panose="02010600030101010101" pitchFamily="2" charset="-122"/>
                <a:sym typeface="+mn-ea"/>
                <a:hlinkClick r:id="rId1"/>
              </a:rPr>
              <a:t>无线传感器网络的发展</a:t>
            </a:r>
            <a:endParaRPr lang="zh-CN" altLang="en-US"/>
          </a:p>
        </p:txBody>
      </p:sp>
      <p:sp>
        <p:nvSpPr>
          <p:cNvPr id="100" name="文本框 99"/>
          <p:cNvSpPr txBox="1"/>
          <p:nvPr/>
        </p:nvSpPr>
        <p:spPr>
          <a:xfrm>
            <a:off x="647700" y="1487805"/>
            <a:ext cx="10708005" cy="5144135"/>
          </a:xfrm>
          <a:prstGeom prst="rect">
            <a:avLst/>
          </a:prstGeom>
          <a:noFill/>
          <a:ln w="9525">
            <a:noFill/>
          </a:ln>
        </p:spPr>
        <p:txBody>
          <a:bodyPr wrap="square">
            <a:spAutoFit/>
          </a:bodyPr>
          <a:p>
            <a:pPr indent="0" algn="l">
              <a:lnSpc>
                <a:spcPct val="90000"/>
              </a:lnSpc>
              <a:spcBef>
                <a:spcPts val="1000"/>
              </a:spcBef>
              <a:buClrTx/>
              <a:buSzTx/>
              <a:buFont typeface="Arial" panose="020B0604020202020204" pitchFamily="34" charset="0"/>
              <a:buNone/>
            </a:pPr>
            <a:r>
              <a:rPr lang="en-US" sz="2000" b="1">
                <a:latin typeface="等线" panose="02010600030101010101" charset="-122"/>
                <a:ea typeface="等线" panose="02010600030101010101" charset="-122"/>
                <a:cs typeface="等线" panose="02010600030101010101" charset="-122"/>
              </a:rPr>
              <a:t>       移动Ad hoc网(mobile Ad hoc network)是一个由几十到上百个节点组成的、采用无线通信方式的、动态组网的多跳移动性对等网络。目的是通过动态路由和移动管理技术传输具有服务质量要求的多媒体信息流。通常节点具有持续的能量供给。</a:t>
            </a:r>
            <a:endParaRPr lang="en-US" sz="20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000" b="1">
                <a:latin typeface="等线" panose="02010600030101010101" charset="-122"/>
                <a:ea typeface="等线" panose="02010600030101010101" charset="-122"/>
                <a:cs typeface="等线" panose="02010600030101010101" charset="-122"/>
              </a:rPr>
              <a:t>无线传感器网络和移动AdHoc 网络的差异</a:t>
            </a:r>
            <a:r>
              <a:rPr lang="zh-CN" altLang="en-US" sz="2000" b="1">
                <a:latin typeface="等线" panose="02010600030101010101" charset="-122"/>
                <a:ea typeface="等线" panose="02010600030101010101" charset="-122"/>
                <a:cs typeface="等线" panose="02010600030101010101" charset="-122"/>
              </a:rPr>
              <a:t>：</a:t>
            </a:r>
            <a:endParaRPr lang="zh-CN" altLang="en-US" sz="20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000" b="1">
                <a:latin typeface="等线" panose="02010600030101010101" charset="-122"/>
                <a:ea typeface="等线" panose="02010600030101010101" charset="-122"/>
                <a:cs typeface="等线" panose="02010600030101010101" charset="-122"/>
              </a:rPr>
              <a:t>1）</a:t>
            </a:r>
            <a:r>
              <a:rPr lang="en-US" sz="2000" b="1">
                <a:solidFill>
                  <a:srgbClr val="FF0000"/>
                </a:solidFill>
                <a:latin typeface="等线" panose="02010600030101010101" charset="-122"/>
                <a:ea typeface="等线" panose="02010600030101010101" charset="-122"/>
                <a:cs typeface="等线" panose="02010600030101010101" charset="-122"/>
              </a:rPr>
              <a:t>节点规模</a:t>
            </a:r>
            <a:endParaRPr lang="en-US" sz="20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000" b="1">
                <a:latin typeface="等线" panose="02010600030101010101" charset="-122"/>
                <a:ea typeface="等线" panose="02010600030101010101" charset="-122"/>
                <a:cs typeface="等线" panose="02010600030101010101" charset="-122"/>
              </a:rPr>
              <a:t>移动 Ad Hoc 网络一般由几十个到上百个节点组成，节点数量比较少，采用的通信方式是无线的、动态组网的、多跳的移动性对等网络，大多数节点移动。WSN</a:t>
            </a:r>
            <a:r>
              <a:rPr lang="zh-CN" altLang="en-US" sz="2000" b="1">
                <a:latin typeface="等线" panose="02010600030101010101" charset="-122"/>
                <a:ea typeface="等线" panose="02010600030101010101" charset="-122"/>
                <a:cs typeface="等线" panose="02010600030101010101" charset="-122"/>
              </a:rPr>
              <a:t>节点数量众多，且大多固定。</a:t>
            </a:r>
            <a:endParaRPr lang="en-US" sz="20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000" b="1">
                <a:latin typeface="等线" panose="02010600030101010101" charset="-122"/>
                <a:ea typeface="等线" panose="02010600030101010101" charset="-122"/>
                <a:cs typeface="等线" panose="02010600030101010101" charset="-122"/>
              </a:rPr>
              <a:t>2）</a:t>
            </a:r>
            <a:r>
              <a:rPr lang="en-US" sz="2000" b="1">
                <a:solidFill>
                  <a:srgbClr val="FF0000"/>
                </a:solidFill>
                <a:latin typeface="等线" panose="02010600030101010101" charset="-122"/>
                <a:ea typeface="等线" panose="02010600030101010101" charset="-122"/>
                <a:cs typeface="等线" panose="02010600030101010101" charset="-122"/>
              </a:rPr>
              <a:t>节点部署</a:t>
            </a:r>
            <a:endParaRPr lang="en-US" sz="20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000" b="1">
                <a:latin typeface="等线" panose="02010600030101010101" charset="-122"/>
                <a:ea typeface="等线" panose="02010600030101010101" charset="-122"/>
                <a:cs typeface="等线" panose="02010600030101010101" charset="-122"/>
              </a:rPr>
              <a:t>移动Ad Hoc 网络的节点部署采用较成熟的自组织路由协议，移动Ad Hoc 网络中的节点具有强烈的移动性，网络拓扑结构是动态变化的</a:t>
            </a:r>
            <a:r>
              <a:rPr lang="zh-CN" altLang="en-US" sz="2000" b="1">
                <a:latin typeface="等线" panose="02010600030101010101" charset="-122"/>
                <a:ea typeface="等线" panose="02010600030101010101" charset="-122"/>
                <a:cs typeface="等线" panose="02010600030101010101" charset="-122"/>
              </a:rPr>
              <a:t>；</a:t>
            </a:r>
            <a:r>
              <a:rPr lang="en-US" sz="2000" b="1">
                <a:latin typeface="等线" panose="02010600030101010101" charset="-122"/>
                <a:ea typeface="等线" panose="02010600030101010101" charset="-122"/>
                <a:cs typeface="等线" panose="02010600030101010101" charset="-122"/>
              </a:rPr>
              <a:t>而无线传感器网络的节点在部署完成后，大部分的节点不会再移动，网络拓扑</a:t>
            </a:r>
            <a:r>
              <a:rPr lang="zh-CN" altLang="en-US" sz="2000" b="1">
                <a:latin typeface="等线" panose="02010600030101010101" charset="-122"/>
                <a:ea typeface="等线" panose="02010600030101010101" charset="-122"/>
                <a:cs typeface="等线" panose="02010600030101010101" charset="-122"/>
              </a:rPr>
              <a:t>基本</a:t>
            </a:r>
            <a:r>
              <a:rPr lang="en-US" sz="2000" b="1">
                <a:latin typeface="等线" panose="02010600030101010101" charset="-122"/>
                <a:ea typeface="等线" panose="02010600030101010101" charset="-122"/>
                <a:cs typeface="等线" panose="02010600030101010101" charset="-122"/>
              </a:rPr>
              <a:t>是不变的。</a:t>
            </a:r>
            <a:endParaRPr lang="en-US" sz="20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000" b="1">
                <a:latin typeface="等线" panose="02010600030101010101" charset="-122"/>
                <a:ea typeface="等线" panose="02010600030101010101" charset="-122"/>
                <a:cs typeface="等线" panose="02010600030101010101" charset="-122"/>
              </a:rPr>
              <a:t>3）</a:t>
            </a:r>
            <a:r>
              <a:rPr lang="en-US" sz="2000" b="1">
                <a:solidFill>
                  <a:srgbClr val="FF0000"/>
                </a:solidFill>
                <a:latin typeface="等线" panose="02010600030101010101" charset="-122"/>
                <a:ea typeface="等线" panose="02010600030101010101" charset="-122"/>
                <a:cs typeface="等线" panose="02010600030101010101" charset="-122"/>
              </a:rPr>
              <a:t>工作模式</a:t>
            </a:r>
            <a:endParaRPr lang="en-US" sz="20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000" b="1">
                <a:latin typeface="等线" panose="02010600030101010101" charset="-122"/>
                <a:ea typeface="等线" panose="02010600030101010101" charset="-122"/>
                <a:cs typeface="等线" panose="02010600030101010101" charset="-122"/>
              </a:rPr>
              <a:t>移动Ad Hoc网络中任意两个节点之间都是可以相互通信的，即一对一的通信模式，网络的路由协议是以信息传输为主要目的的</a:t>
            </a:r>
            <a:r>
              <a:rPr lang="zh-CN" altLang="en-US" sz="2000" b="1">
                <a:latin typeface="等线" panose="02010600030101010101" charset="-122"/>
                <a:ea typeface="等线" panose="02010600030101010101" charset="-122"/>
                <a:cs typeface="等线" panose="02010600030101010101" charset="-122"/>
              </a:rPr>
              <a:t>；</a:t>
            </a:r>
            <a:r>
              <a:rPr lang="en-US" sz="2000" b="1">
                <a:latin typeface="等线" panose="02010600030101010101" charset="-122"/>
                <a:ea typeface="等线" panose="02010600030101010101" charset="-122"/>
                <a:cs typeface="等线" panose="02010600030101010101" charset="-122"/>
              </a:rPr>
              <a:t>无线传感器网络中的终端节点是将数据传输到上一层路由节点或者汇聚节点，即多对一的通信模式，路由协议是以数据为中心设计的。</a:t>
            </a:r>
            <a:endParaRPr lang="en-US" sz="2000" b="1">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647700" y="965835"/>
            <a:ext cx="4538345" cy="521970"/>
          </a:xfrm>
          <a:prstGeom prst="rect">
            <a:avLst/>
          </a:prstGeom>
          <a:noFill/>
        </p:spPr>
        <p:txBody>
          <a:bodyPr wrap="square" rtlCol="0" anchor="t">
            <a:spAutoFit/>
          </a:bodyPr>
          <a:p>
            <a:r>
              <a:rPr lang="zh-CN" sz="2800" b="1">
                <a:solidFill>
                  <a:srgbClr val="000000"/>
                </a:solidFill>
                <a:cs typeface="Times New Roman" panose="02020603050405020304" charset="0"/>
                <a:sym typeface="+mn-ea"/>
              </a:rPr>
              <a:t>1.1.3  无线传感器网络</a:t>
            </a:r>
            <a:endParaRPr lang="zh-CN" alt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3272155" y="1042035"/>
            <a:ext cx="5647690" cy="398780"/>
          </a:xfrm>
          <a:prstGeom prst="rect">
            <a:avLst/>
          </a:prstGeom>
          <a:noFill/>
          <a:ln w="9525">
            <a:noFill/>
          </a:ln>
        </p:spPr>
        <p:txBody>
          <a:bodyPr wrap="square">
            <a:spAutoFit/>
          </a:bodyPr>
          <a:p>
            <a:pPr indent="228600" algn="ctr"/>
            <a:r>
              <a:rPr lang="zh-CN" sz="2000" b="1">
                <a:ea typeface="宋体" panose="02010600030101010101" pitchFamily="2" charset="-122"/>
              </a:rPr>
              <a:t>表</a:t>
            </a:r>
            <a:r>
              <a:rPr lang="en-US" sz="2000" b="1">
                <a:latin typeface="Times New Roman" panose="02020603050405020304" charset="0"/>
                <a:ea typeface="宋体" panose="02010600030101010101" pitchFamily="2" charset="-122"/>
              </a:rPr>
              <a:t>1-1-2 </a:t>
            </a:r>
            <a:r>
              <a:rPr lang="zh-CN" sz="2000" b="1">
                <a:latin typeface="Times New Roman" panose="02020603050405020304" charset="0"/>
                <a:ea typeface="宋体" panose="02010600030101010101" pitchFamily="2" charset="-122"/>
              </a:rPr>
              <a:t>无线</a:t>
            </a:r>
            <a:r>
              <a:rPr lang="zh-CN" sz="2000" b="1">
                <a:ea typeface="宋体" panose="02010600030101010101" pitchFamily="2" charset="-122"/>
              </a:rPr>
              <a:t>传感器网</a:t>
            </a:r>
            <a:r>
              <a:rPr lang="zh-CN" sz="2000" b="1">
                <a:latin typeface="Times New Roman" panose="02020603050405020304" charset="0"/>
                <a:ea typeface="宋体" panose="02010600030101010101" pitchFamily="2" charset="-122"/>
              </a:rPr>
              <a:t>络与</a:t>
            </a:r>
            <a:r>
              <a:rPr lang="en-US" sz="2000" b="1">
                <a:latin typeface="Times New Roman" panose="02020603050405020304" charset="0"/>
                <a:ea typeface="宋体" panose="02010600030101010101" pitchFamily="2" charset="-122"/>
              </a:rPr>
              <a:t>Ad Hoc</a:t>
            </a:r>
            <a:r>
              <a:rPr lang="zh-CN" sz="2000" b="1">
                <a:latin typeface="Times New Roman" panose="02020603050405020304" charset="0"/>
                <a:ea typeface="宋体" panose="02010600030101010101" pitchFamily="2" charset="-122"/>
              </a:rPr>
              <a:t>网络比较</a:t>
            </a:r>
            <a:endParaRPr lang="zh-CN" altLang="en-US" sz="2000" b="1"/>
          </a:p>
        </p:txBody>
      </p:sp>
      <p:sp>
        <p:nvSpPr>
          <p:cNvPr id="7" name="标题 1"/>
          <p:cNvSpPr>
            <a:spLocks noGrp="1"/>
          </p:cNvSpPr>
          <p:nvPr/>
        </p:nvSpPr>
        <p:spPr>
          <a:xfrm>
            <a:off x="3009900" y="0"/>
            <a:ext cx="731075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uFillTx/>
                <a:latin typeface="Times New Roman" panose="02020603050405020304" charset="0"/>
                <a:ea typeface="宋体" panose="02010600030101010101" pitchFamily="2" charset="-122"/>
                <a:sym typeface="+mn-ea"/>
                <a:hlinkClick r:id="rId1"/>
              </a:rPr>
              <a:t>1.1  </a:t>
            </a:r>
            <a:r>
              <a:rPr lang="zh-CN" b="1">
                <a:uFillTx/>
                <a:ea typeface="宋体" panose="02010600030101010101" pitchFamily="2" charset="-122"/>
                <a:sym typeface="+mn-ea"/>
                <a:hlinkClick r:id="rId1"/>
              </a:rPr>
              <a:t>无线传感器网络的发展</a:t>
            </a:r>
            <a:endParaRPr lang="zh-CN" altLang="en-US"/>
          </a:p>
        </p:txBody>
      </p:sp>
      <p:graphicFrame>
        <p:nvGraphicFramePr>
          <p:cNvPr id="2" name="表格 1"/>
          <p:cNvGraphicFramePr/>
          <p:nvPr>
            <p:custDataLst>
              <p:tags r:id="rId2"/>
            </p:custDataLst>
          </p:nvPr>
        </p:nvGraphicFramePr>
        <p:xfrm>
          <a:off x="1515110" y="1510030"/>
          <a:ext cx="9942830" cy="5170805"/>
        </p:xfrm>
        <a:graphic>
          <a:graphicData uri="http://schemas.openxmlformats.org/drawingml/2006/table">
            <a:tbl>
              <a:tblPr firstRow="1" bandRow="1">
                <a:tableStyleId>{5940675A-B579-460E-94D1-54222C63F5DA}</a:tableStyleId>
              </a:tblPr>
              <a:tblGrid>
                <a:gridCol w="1393190"/>
                <a:gridCol w="4333875"/>
                <a:gridCol w="4215765"/>
              </a:tblGrid>
              <a:tr h="293370">
                <a:tc>
                  <a:txBody>
                    <a:bodyPr/>
                    <a:p>
                      <a:pPr indent="0" algn="ctr">
                        <a:buNone/>
                      </a:pPr>
                      <a:r>
                        <a:rPr lang="en-US" sz="1600" b="1">
                          <a:solidFill>
                            <a:srgbClr val="00B0F0"/>
                          </a:solidFill>
                          <a:latin typeface="宋体" panose="02010600030101010101" pitchFamily="2" charset="-122"/>
                          <a:ea typeface="宋体" panose="02010600030101010101" pitchFamily="2" charset="-122"/>
                          <a:cs typeface="宋体" panose="02010600030101010101" pitchFamily="2" charset="-122"/>
                        </a:rPr>
                        <a:t>比较指标</a:t>
                      </a:r>
                      <a:endParaRPr lang="en-US" altLang="en-US" sz="1600" b="1">
                        <a:solidFill>
                          <a:srgbClr val="00B0F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B0F0"/>
                          </a:solidFill>
                          <a:latin typeface="宋体" panose="02010600030101010101" pitchFamily="2" charset="-122"/>
                          <a:ea typeface="宋体" panose="02010600030101010101" pitchFamily="2" charset="-122"/>
                          <a:cs typeface="宋体" panose="02010600030101010101" pitchFamily="2" charset="-122"/>
                        </a:rPr>
                        <a:t>无线传感器网络</a:t>
                      </a:r>
                      <a:endParaRPr lang="en-US" altLang="en-US" sz="1600" b="1">
                        <a:solidFill>
                          <a:srgbClr val="00B0F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rgbClr val="00B0F0"/>
                          </a:solidFill>
                          <a:latin typeface="宋体" panose="02010600030101010101" pitchFamily="2" charset="-122"/>
                          <a:ea typeface="宋体" panose="02010600030101010101" pitchFamily="2" charset="-122"/>
                          <a:cs typeface="宋体" panose="02010600030101010101" pitchFamily="2" charset="-122"/>
                        </a:rPr>
                        <a:t>无线Ad Hoc网络</a:t>
                      </a:r>
                      <a:endParaRPr lang="en-US" altLang="en-US" sz="1600" b="1">
                        <a:solidFill>
                          <a:srgbClr val="00B0F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752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节点功能</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节点监测周围环境事件，检测区域的事件可以激活无线传感器网络</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无感知行为，网络通信由用户应用管理</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273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节点尺寸</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节点尺寸微小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节点较大(如PDA、LAPTOPS等)</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3370">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节点能量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节点电能、处理能力有限</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有固定的电能供给</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3370">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节点成本</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节点成本低</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节点成本较高</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274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节点维护</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节点部署一次成形，节点维护与失效处理困难</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节点维护相对方便，节点供电可以更换电池</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273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节点寿命</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节点寿命与节点附带的电池有关</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节点电池可以更换</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400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节点密度</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节点密度高，冗余度大</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低密度、低冗余</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273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通信距离</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短距离通信(3~30m)</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长距离传输(10~500m)</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116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节点处理和存储能力</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节点处理能力和存储能力有限</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节点处理能力、存储能力较强</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274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节点工作时间</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节点周期性处于工作、休眠状态</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节点大部分时间监听无线信道</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8310">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  通信目标</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以数据为中心的通信方式；数据包目的根据采集的数据属性而定</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用户间根据需求进行通信</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400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通信连续性</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非连续通信，只在检测到数据时才进行通信</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大部分持续通信，如媒体数据流</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273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通信带宽</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低带宽(1~250Kbit/s)</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高带宽(如IEEE 802.11x 达到1~54Mbit/s)</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3370">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网络应用</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网络操作面向任务</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网络运行面向应用</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6053" y="263525"/>
            <a:ext cx="10515600" cy="1325563"/>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1.2</a:t>
            </a:r>
            <a:r>
              <a:rPr b="1">
                <a:uFillTx/>
                <a:ea typeface="宋体" panose="02010600030101010101" pitchFamily="2" charset="-122"/>
                <a:sym typeface="+mn-ea"/>
                <a:hlinkClick r:id="rId1"/>
              </a:rPr>
              <a:t>　无线传感器网络的特点和性能指标</a:t>
            </a:r>
            <a:endParaRPr b="1">
              <a:uFillTx/>
              <a:ea typeface="宋体" panose="02010600030101010101" pitchFamily="2" charset="-122"/>
              <a:sym typeface="+mn-ea"/>
            </a:endParaRPr>
          </a:p>
        </p:txBody>
      </p:sp>
      <p:sp>
        <p:nvSpPr>
          <p:cNvPr id="100" name="文本框 99"/>
          <p:cNvSpPr txBox="1"/>
          <p:nvPr/>
        </p:nvSpPr>
        <p:spPr>
          <a:xfrm>
            <a:off x="713105" y="1589405"/>
            <a:ext cx="11094085" cy="5306695"/>
          </a:xfrm>
          <a:prstGeom prst="rect">
            <a:avLst/>
          </a:prstGeom>
          <a:noFill/>
          <a:ln w="9525">
            <a:noFill/>
          </a:ln>
        </p:spPr>
        <p:txBody>
          <a:bodyPr wrap="square">
            <a:spAutoFit/>
          </a:bodyPr>
          <a:p>
            <a:pPr indent="0" algn="l">
              <a:lnSpc>
                <a:spcPct val="90000"/>
              </a:lnSpc>
              <a:spcBef>
                <a:spcPts val="1000"/>
              </a:spcBef>
              <a:buClrTx/>
              <a:buSzTx/>
              <a:buFont typeface="Arial" panose="020B0604020202020204" pitchFamily="34" charset="0"/>
              <a:buNone/>
            </a:pPr>
            <a:r>
              <a:rPr lang="en-US" sz="2400" b="1">
                <a:latin typeface="宋体" panose="02010600030101010101" pitchFamily="2" charset="-122"/>
                <a:ea typeface="宋体" panose="02010600030101010101" pitchFamily="2" charset="-122"/>
                <a:cs typeface="宋体" panose="02010600030101010101" pitchFamily="2" charset="-122"/>
              </a:rPr>
              <a:t>    </a:t>
            </a:r>
            <a:r>
              <a:rPr lang="en-US" sz="2400" b="1">
                <a:latin typeface="等线" panose="02010600030101010101" charset="-122"/>
                <a:ea typeface="等线" panose="02010600030101010101" charset="-122"/>
                <a:cs typeface="等线" panose="02010600030101010101" charset="-122"/>
              </a:rPr>
              <a:t>目前，常见的无线网络包括移动通信网、无线局域网、蓝牙网络、Ad hoc网络等，与这些网络相比，无线传感器网络具有以下特点：</a:t>
            </a:r>
            <a:endParaRPr lang="en-US" sz="24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solidFill>
                  <a:schemeClr val="tx1"/>
                </a:solidFill>
                <a:latin typeface="等线" panose="02010600030101010101" charset="-122"/>
                <a:ea typeface="等线" panose="02010600030101010101" charset="-122"/>
                <a:cs typeface="等线" panose="02010600030101010101" charset="-122"/>
              </a:rPr>
              <a:t>（1）</a:t>
            </a:r>
            <a:r>
              <a:rPr lang="en-US" sz="2400" b="1">
                <a:solidFill>
                  <a:srgbClr val="FF0000"/>
                </a:solidFill>
                <a:latin typeface="等线" panose="02010600030101010101" charset="-122"/>
                <a:ea typeface="等线" panose="02010600030101010101" charset="-122"/>
                <a:cs typeface="等线" panose="02010600030101010101" charset="-122"/>
              </a:rPr>
              <a:t>传感器节点体积小，电源能量有限，传感器节点各部分集成度很高。</a:t>
            </a:r>
            <a:r>
              <a:rPr lang="en-US" sz="2400" b="1">
                <a:latin typeface="等线" panose="02010600030101010101" charset="-122"/>
                <a:ea typeface="等线" panose="02010600030101010101" charset="-122"/>
                <a:cs typeface="等线" panose="02010600030101010101" charset="-122"/>
              </a:rPr>
              <a:t>节能是设计的重要考虑目标之一。</a:t>
            </a:r>
            <a:endParaRPr lang="en-US" sz="24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solidFill>
                  <a:schemeClr val="tx1"/>
                </a:solidFill>
                <a:latin typeface="等线" panose="02010600030101010101" charset="-122"/>
                <a:ea typeface="等线" panose="02010600030101010101" charset="-122"/>
                <a:cs typeface="等线" panose="02010600030101010101" charset="-122"/>
              </a:rPr>
              <a:t>（2）</a:t>
            </a:r>
            <a:r>
              <a:rPr lang="en-US" sz="2400" b="1">
                <a:solidFill>
                  <a:srgbClr val="FF0000"/>
                </a:solidFill>
                <a:latin typeface="等线" panose="02010600030101010101" charset="-122"/>
                <a:ea typeface="等线" panose="02010600030101010101" charset="-122"/>
                <a:cs typeface="等线" panose="02010600030101010101" charset="-122"/>
              </a:rPr>
              <a:t>计算和存储能力有限</a:t>
            </a:r>
            <a:r>
              <a:rPr lang="en-US" sz="2400" b="1">
                <a:latin typeface="等线" panose="02010600030101010101" charset="-122"/>
                <a:ea typeface="等线" panose="02010600030101010101" charset="-122"/>
                <a:cs typeface="等线" panose="02010600030101010101" charset="-122"/>
              </a:rPr>
              <a:t>——</a:t>
            </a:r>
            <a:r>
              <a:rPr lang="zh-CN" altLang="en-US" sz="2400" b="1">
                <a:latin typeface="等线" panose="02010600030101010101" charset="-122"/>
                <a:ea typeface="等线" panose="02010600030101010101" charset="-122"/>
                <a:cs typeface="等线" panose="02010600030101010101" charset="-122"/>
              </a:rPr>
              <a:t>价格低，功耗小，处理能力弱，存储容量小</a:t>
            </a:r>
            <a:r>
              <a:rPr lang="en-US" sz="2400" b="1">
                <a:latin typeface="等线" panose="02010600030101010101" charset="-122"/>
                <a:ea typeface="等线" panose="02010600030101010101" charset="-122"/>
                <a:cs typeface="等线" panose="02010600030101010101" charset="-122"/>
              </a:rPr>
              <a:t>。</a:t>
            </a:r>
            <a:endParaRPr lang="en-US" sz="24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solidFill>
                  <a:schemeClr val="tx1"/>
                </a:solidFill>
                <a:latin typeface="等线" panose="02010600030101010101" charset="-122"/>
                <a:ea typeface="等线" panose="02010600030101010101" charset="-122"/>
                <a:cs typeface="等线" panose="02010600030101010101" charset="-122"/>
              </a:rPr>
              <a:t>（3）</a:t>
            </a:r>
            <a:r>
              <a:rPr lang="en-US" sz="2400" b="1">
                <a:solidFill>
                  <a:srgbClr val="FF0000"/>
                </a:solidFill>
                <a:latin typeface="等线" panose="02010600030101010101" charset="-122"/>
                <a:ea typeface="等线" panose="02010600030101010101" charset="-122"/>
                <a:cs typeface="等线" panose="02010600030101010101" charset="-122"/>
              </a:rPr>
              <a:t>通信半径小，带宽低</a:t>
            </a:r>
            <a:r>
              <a:rPr lang="en-US" sz="2400" b="1">
                <a:latin typeface="等线" panose="02010600030101010101" charset="-122"/>
                <a:ea typeface="等线" panose="02010600030101010101" charset="-122"/>
                <a:cs typeface="等线" panose="02010600030101010101" charset="-122"/>
              </a:rPr>
              <a:t>——</a:t>
            </a:r>
            <a:r>
              <a:rPr lang="zh-CN" altLang="en-US" sz="2400" b="1">
                <a:latin typeface="等线" panose="02010600030101010101" charset="-122"/>
                <a:ea typeface="等线" panose="02010600030101010101" charset="-122"/>
                <a:cs typeface="等线" panose="02010600030101010101" charset="-122"/>
              </a:rPr>
              <a:t>通信覆盖范围只有几十米，</a:t>
            </a:r>
            <a:r>
              <a:rPr lang="en-US" altLang="zh-CN" sz="2400" b="1">
                <a:latin typeface="等线" panose="02010600030101010101" charset="-122"/>
                <a:ea typeface="等线" panose="02010600030101010101" charset="-122"/>
                <a:cs typeface="等线" panose="02010600030101010101" charset="-122"/>
              </a:rPr>
              <a:t>“</a:t>
            </a:r>
            <a:r>
              <a:rPr lang="zh-CN" altLang="en-US" sz="2400" b="1">
                <a:latin typeface="等线" panose="02010600030101010101" charset="-122"/>
                <a:ea typeface="等线" panose="02010600030101010101" charset="-122"/>
                <a:cs typeface="等线" panose="02010600030101010101" charset="-122"/>
              </a:rPr>
              <a:t>多跳</a:t>
            </a:r>
            <a:r>
              <a:rPr lang="en-US" altLang="zh-CN" sz="2400" b="1">
                <a:latin typeface="等线" panose="02010600030101010101" charset="-122"/>
                <a:ea typeface="等线" panose="02010600030101010101" charset="-122"/>
                <a:cs typeface="等线" panose="02010600030101010101" charset="-122"/>
              </a:rPr>
              <a:t>”</a:t>
            </a:r>
            <a:r>
              <a:rPr lang="zh-CN" altLang="en-US" sz="2400" b="1">
                <a:latin typeface="等线" panose="02010600030101010101" charset="-122"/>
                <a:ea typeface="等线" panose="02010600030101010101" charset="-122"/>
                <a:cs typeface="等线" panose="02010600030101010101" charset="-122"/>
              </a:rPr>
              <a:t>传输，降低功耗；传输数据经过节点处理，流量小，带宽低，</a:t>
            </a:r>
            <a:r>
              <a:rPr lang="en-US" sz="2400" b="1">
                <a:latin typeface="等线" panose="02010600030101010101" charset="-122"/>
                <a:ea typeface="等线" panose="02010600030101010101" charset="-122"/>
                <a:cs typeface="等线" panose="02010600030101010101" charset="-122"/>
              </a:rPr>
              <a:t>1~100kbit/s。</a:t>
            </a:r>
            <a:endParaRPr lang="en-US" sz="24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latin typeface="等线" panose="02010600030101010101" charset="-122"/>
                <a:ea typeface="等线" panose="02010600030101010101" charset="-122"/>
                <a:cs typeface="等线" panose="02010600030101010101" charset="-122"/>
              </a:rPr>
              <a:t>（4）</a:t>
            </a:r>
            <a:r>
              <a:rPr lang="en-US" sz="2400" b="1">
                <a:solidFill>
                  <a:srgbClr val="FF0000"/>
                </a:solidFill>
                <a:latin typeface="等线" panose="02010600030101010101" charset="-122"/>
                <a:ea typeface="等线" panose="02010600030101010101" charset="-122"/>
                <a:cs typeface="等线" panose="02010600030101010101" charset="-122"/>
              </a:rPr>
              <a:t>无中心和自组织</a:t>
            </a:r>
            <a:r>
              <a:rPr lang="en-US" sz="2400" b="1">
                <a:latin typeface="等线" panose="02010600030101010101" charset="-122"/>
                <a:ea typeface="等线" panose="02010600030101010101" charset="-122"/>
                <a:cs typeface="等线" panose="02010600030101010101" charset="-122"/>
              </a:rPr>
              <a:t>——</a:t>
            </a:r>
            <a:r>
              <a:rPr lang="zh-CN" altLang="en-US" sz="2400" b="1">
                <a:latin typeface="等线" panose="02010600030101010101" charset="-122"/>
                <a:ea typeface="等线" panose="02010600030101010101" charset="-122"/>
                <a:cs typeface="等线" panose="02010600030101010101" charset="-122"/>
              </a:rPr>
              <a:t>节点地位平等，无预先制定的中心；分布式算法，协调配合，自动组织网络→健壮性和抗毁性</a:t>
            </a:r>
            <a:r>
              <a:rPr lang="en-US" sz="2400" b="1">
                <a:latin typeface="等线" panose="02010600030101010101" charset="-122"/>
                <a:ea typeface="等线" panose="02010600030101010101" charset="-122"/>
                <a:cs typeface="等线" panose="02010600030101010101" charset="-122"/>
              </a:rPr>
              <a:t>。</a:t>
            </a:r>
            <a:endParaRPr lang="en-US" sz="24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latin typeface="等线" panose="02010600030101010101" charset="-122"/>
                <a:ea typeface="等线" panose="02010600030101010101" charset="-122"/>
                <a:cs typeface="等线" panose="02010600030101010101" charset="-122"/>
              </a:rPr>
              <a:t>（5）</a:t>
            </a:r>
            <a:r>
              <a:rPr lang="en-US" sz="2400" b="1">
                <a:solidFill>
                  <a:srgbClr val="FF0000"/>
                </a:solidFill>
                <a:latin typeface="等线" panose="02010600030101010101" charset="-122"/>
                <a:ea typeface="等线" panose="02010600030101010101" charset="-122"/>
                <a:cs typeface="等线" panose="02010600030101010101" charset="-122"/>
              </a:rPr>
              <a:t>网络动态性强</a:t>
            </a:r>
            <a:r>
              <a:rPr lang="en-US" sz="2400" b="1">
                <a:latin typeface="等线" panose="02010600030101010101" charset="-122"/>
                <a:ea typeface="等线" panose="02010600030101010101" charset="-122"/>
                <a:cs typeface="等线" panose="02010600030101010101" charset="-122"/>
              </a:rPr>
              <a:t>——</a:t>
            </a:r>
            <a:r>
              <a:rPr lang="zh-CN" altLang="en-US" sz="2400" b="1">
                <a:latin typeface="等线" panose="02010600030101010101" charset="-122"/>
                <a:ea typeface="等线" panose="02010600030101010101" charset="-122"/>
                <a:cs typeface="等线" panose="02010600030101010101" charset="-122"/>
              </a:rPr>
              <a:t>三要素一旦有变化，路径随之变化，可重构和自调整</a:t>
            </a:r>
            <a:r>
              <a:rPr lang="en-US" sz="2400" b="1">
                <a:latin typeface="等线" panose="02010600030101010101" charset="-122"/>
                <a:ea typeface="等线" panose="02010600030101010101" charset="-122"/>
                <a:cs typeface="等线" panose="02010600030101010101" charset="-122"/>
              </a:rPr>
              <a:t>。</a:t>
            </a:r>
            <a:endParaRPr lang="en-US" sz="24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latin typeface="等线" panose="02010600030101010101" charset="-122"/>
                <a:ea typeface="等线" panose="02010600030101010101" charset="-122"/>
                <a:cs typeface="等线" panose="02010600030101010101" charset="-122"/>
              </a:rPr>
              <a:t>（6）</a:t>
            </a:r>
            <a:r>
              <a:rPr lang="en-US" sz="2400" b="1">
                <a:solidFill>
                  <a:srgbClr val="FF0000"/>
                </a:solidFill>
                <a:latin typeface="等线" panose="02010600030101010101" charset="-122"/>
                <a:ea typeface="等线" panose="02010600030101010101" charset="-122"/>
                <a:cs typeface="等线" panose="02010600030101010101" charset="-122"/>
              </a:rPr>
              <a:t>传感器节点数量大且具有自适应性</a:t>
            </a:r>
            <a:r>
              <a:rPr lang="en-US" sz="2400" b="1">
                <a:latin typeface="等线" panose="02010600030101010101" charset="-122"/>
                <a:ea typeface="等线" panose="02010600030101010101" charset="-122"/>
                <a:cs typeface="等线" panose="02010600030101010101" charset="-122"/>
              </a:rPr>
              <a:t>——</a:t>
            </a:r>
            <a:r>
              <a:rPr lang="zh-CN" altLang="en-US" sz="2400" b="1">
                <a:latin typeface="等线" panose="02010600030101010101" charset="-122"/>
                <a:ea typeface="等线" panose="02010600030101010101" charset="-122"/>
                <a:cs typeface="等线" panose="02010600030101010101" charset="-122"/>
              </a:rPr>
              <a:t>节点密集、数量巨大，拓扑结构变化快，软硬件必须高健壮性和容错性，通信协议具有可重构和自适应性</a:t>
            </a:r>
            <a:r>
              <a:rPr lang="en-US" sz="2400" b="1">
                <a:latin typeface="等线" panose="02010600030101010101" charset="-122"/>
                <a:ea typeface="等线" panose="02010600030101010101" charset="-122"/>
                <a:cs typeface="等线" panose="02010600030101010101" charset="-122"/>
              </a:rPr>
              <a:t>。</a:t>
            </a:r>
            <a:endParaRPr lang="en-US" sz="24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latin typeface="等线" panose="02010600030101010101" charset="-122"/>
                <a:ea typeface="等线" panose="02010600030101010101" charset="-122"/>
                <a:cs typeface="等线" panose="02010600030101010101" charset="-122"/>
              </a:rPr>
              <a:t>（7）</a:t>
            </a:r>
            <a:r>
              <a:rPr lang="en-US" sz="2400" b="1">
                <a:solidFill>
                  <a:srgbClr val="FF0000"/>
                </a:solidFill>
                <a:latin typeface="等线" panose="02010600030101010101" charset="-122"/>
                <a:ea typeface="等线" panose="02010600030101010101" charset="-122"/>
                <a:cs typeface="等线" panose="02010600030101010101" charset="-122"/>
              </a:rPr>
              <a:t>以数据为中心的网络</a:t>
            </a:r>
            <a:r>
              <a:rPr lang="en-US" sz="2400" b="1">
                <a:latin typeface="等线" panose="02010600030101010101" charset="-122"/>
                <a:ea typeface="等线" panose="02010600030101010101" charset="-122"/>
                <a:cs typeface="等线" panose="02010600030101010101" charset="-122"/>
              </a:rPr>
              <a:t>——</a:t>
            </a:r>
            <a:r>
              <a:rPr lang="zh-CN" altLang="en-US" sz="2400" b="1">
                <a:latin typeface="等线" panose="02010600030101010101" charset="-122"/>
                <a:ea typeface="等线" panose="02010600030101010101" charset="-122"/>
                <a:cs typeface="等线" panose="02010600030101010101" charset="-122"/>
              </a:rPr>
              <a:t>核心是感知数据，以感知数据和处理数据为中心</a:t>
            </a:r>
            <a:r>
              <a:rPr lang="en-US" sz="2400" b="1">
                <a:latin typeface="等线" panose="02010600030101010101" charset="-122"/>
                <a:ea typeface="等线" panose="02010600030101010101" charset="-122"/>
                <a:cs typeface="等线" panose="02010600030101010101" charset="-122"/>
              </a:rPr>
              <a:t>。</a:t>
            </a:r>
            <a:endParaRPr lang="en-US" sz="2400" b="1">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6053" y="263525"/>
            <a:ext cx="10515600" cy="1325563"/>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1.2</a:t>
            </a:r>
            <a:r>
              <a:rPr b="1">
                <a:uFillTx/>
                <a:ea typeface="宋体" panose="02010600030101010101" pitchFamily="2" charset="-122"/>
                <a:sym typeface="+mn-ea"/>
                <a:hlinkClick r:id="rId1"/>
              </a:rPr>
              <a:t>　无线传感器网络的特点和性能指标</a:t>
            </a:r>
            <a:endParaRPr b="1">
              <a:uFillTx/>
              <a:ea typeface="宋体" panose="02010600030101010101" pitchFamily="2" charset="-122"/>
              <a:sym typeface="+mn-ea"/>
            </a:endParaRPr>
          </a:p>
        </p:txBody>
      </p:sp>
      <p:sp>
        <p:nvSpPr>
          <p:cNvPr id="100" name="文本框 99"/>
          <p:cNvSpPr txBox="1"/>
          <p:nvPr/>
        </p:nvSpPr>
        <p:spPr>
          <a:xfrm>
            <a:off x="833755" y="1711960"/>
            <a:ext cx="5538470" cy="4528185"/>
          </a:xfrm>
          <a:prstGeom prst="rect">
            <a:avLst/>
          </a:prstGeom>
          <a:noFill/>
          <a:ln w="9525">
            <a:noFill/>
          </a:ln>
        </p:spPr>
        <p:txBody>
          <a:bodyPr wrap="square">
            <a:spAutoFit/>
          </a:bodyPr>
          <a:p>
            <a:pPr indent="0" algn="l">
              <a:lnSpc>
                <a:spcPct val="100000"/>
              </a:lnSpc>
              <a:spcBef>
                <a:spcPts val="1000"/>
              </a:spcBef>
              <a:buClrTx/>
              <a:buSzTx/>
              <a:buFont typeface="Arial" panose="020B0604020202020204" pitchFamily="34" charset="0"/>
              <a:buNone/>
            </a:pPr>
            <a:r>
              <a:rPr lang="en-US" sz="2400" b="1">
                <a:latin typeface="宋体" panose="02010600030101010101" pitchFamily="2" charset="-122"/>
                <a:ea typeface="宋体" panose="02010600030101010101" pitchFamily="2" charset="-122"/>
                <a:cs typeface="宋体" panose="02010600030101010101" pitchFamily="2" charset="-122"/>
              </a:rPr>
              <a:t>    </a:t>
            </a:r>
            <a:r>
              <a:rPr lang="en-US" sz="2800" b="1">
                <a:solidFill>
                  <a:srgbClr val="FF0000"/>
                </a:solidFill>
                <a:latin typeface="等线" panose="02010600030101010101" charset="-122"/>
                <a:ea typeface="等线" panose="02010600030101010101" charset="-122"/>
                <a:cs typeface="等线" panose="02010600030101010101" charset="-122"/>
              </a:rPr>
              <a:t>性能评估指标：网络的工作寿命、网络覆盖范围、网络搭建的成本和难易程度、网络响应时间</a:t>
            </a:r>
            <a:r>
              <a:rPr lang="en-US" sz="2800" b="1">
                <a:latin typeface="等线" panose="02010600030101010101" charset="-122"/>
                <a:ea typeface="等线" panose="02010600030101010101" charset="-122"/>
                <a:cs typeface="等线" panose="02010600030101010101" charset="-122"/>
              </a:rPr>
              <a:t>。</a:t>
            </a:r>
            <a:endParaRPr lang="en-US" sz="2800" b="1">
              <a:latin typeface="等线" panose="02010600030101010101" charset="-122"/>
              <a:ea typeface="等线" panose="02010600030101010101" charset="-122"/>
              <a:cs typeface="等线" panose="02010600030101010101" charset="-122"/>
            </a:endParaRPr>
          </a:p>
          <a:p>
            <a:pPr indent="0" algn="l">
              <a:lnSpc>
                <a:spcPct val="100000"/>
              </a:lnSpc>
              <a:spcBef>
                <a:spcPts val="1000"/>
              </a:spcBef>
              <a:buClrTx/>
              <a:buSzTx/>
              <a:buFont typeface="Arial" panose="020B0604020202020204" pitchFamily="34" charset="0"/>
              <a:buNone/>
            </a:pPr>
            <a:r>
              <a:rPr lang="en-US" sz="2800" b="1">
                <a:latin typeface="等线" panose="02010600030101010101" charset="-122"/>
                <a:ea typeface="等线" panose="02010600030101010101" charset="-122"/>
                <a:cs typeface="等线" panose="02010600030101010101" charset="-122"/>
              </a:rPr>
              <a:t>    这些评定指标之间是相互关联的，通常为了提高其中一个指标必须降低另一个指标，如降低网络的响应时间性能可以延长系统的工作寿命。这些指标构成的多维空间可以用于评估一个无线传感器网络系统的整体性能。</a:t>
            </a:r>
            <a:endParaRPr lang="en-US" sz="2800" b="1">
              <a:latin typeface="等线" panose="02010600030101010101" charset="-122"/>
              <a:ea typeface="等线" panose="02010600030101010101" charset="-122"/>
              <a:cs typeface="等线" panose="02010600030101010101" charset="-122"/>
            </a:endParaRPr>
          </a:p>
        </p:txBody>
      </p:sp>
      <p:graphicFrame>
        <p:nvGraphicFramePr>
          <p:cNvPr id="7" name="图示 6"/>
          <p:cNvGraphicFramePr/>
          <p:nvPr>
            <p:custDataLst>
              <p:tags r:id="rId2"/>
            </p:custDataLst>
          </p:nvPr>
        </p:nvGraphicFramePr>
        <p:xfrm>
          <a:off x="6448425" y="1711960"/>
          <a:ext cx="5743575" cy="4609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图片 8" descr="MicaZ1.jpg"/>
          <p:cNvPicPr>
            <a:picLocks noChangeAspect="1"/>
          </p:cNvPicPr>
          <p:nvPr>
            <p:custDataLst>
              <p:tags r:id="rId8"/>
            </p:custDataLst>
          </p:nvPr>
        </p:nvPicPr>
        <p:blipFill>
          <a:blip r:embed="rId9" cstate="print"/>
          <a:stretch>
            <a:fillRect/>
          </a:stretch>
        </p:blipFill>
        <p:spPr>
          <a:xfrm>
            <a:off x="8720108" y="3758183"/>
            <a:ext cx="1200872" cy="9076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57395" y="1505585"/>
            <a:ext cx="3077210" cy="1297305"/>
          </a:xfrm>
        </p:spPr>
        <p:txBody>
          <a:bodyPr/>
          <a:p>
            <a:pPr algn="ctr"/>
            <a:r>
              <a:rPr lang="zh-CN" altLang="en-US" sz="5400" b="1">
                <a:solidFill>
                  <a:srgbClr val="0000FF"/>
                </a:solidFill>
              </a:rPr>
              <a:t>第</a:t>
            </a:r>
            <a:r>
              <a:rPr lang="en-US" altLang="zh-CN" sz="5400" b="1">
                <a:solidFill>
                  <a:srgbClr val="0000FF"/>
                </a:solidFill>
              </a:rPr>
              <a:t>1</a:t>
            </a:r>
            <a:r>
              <a:rPr lang="zh-CN" altLang="en-US" sz="5400" b="1">
                <a:solidFill>
                  <a:srgbClr val="0000FF"/>
                </a:solidFill>
              </a:rPr>
              <a:t>章</a:t>
            </a:r>
            <a:endParaRPr lang="zh-CN" altLang="en-US" sz="5400" b="1">
              <a:solidFill>
                <a:srgbClr val="0000FF"/>
              </a:solidFill>
            </a:endParaRPr>
          </a:p>
        </p:txBody>
      </p:sp>
      <p:sp>
        <p:nvSpPr>
          <p:cNvPr id="4" name="文本框 3"/>
          <p:cNvSpPr txBox="1"/>
          <p:nvPr/>
        </p:nvSpPr>
        <p:spPr>
          <a:xfrm>
            <a:off x="1998345" y="3081655"/>
            <a:ext cx="8195310" cy="1106805"/>
          </a:xfrm>
          <a:prstGeom prst="rect">
            <a:avLst/>
          </a:prstGeom>
          <a:noFill/>
        </p:spPr>
        <p:txBody>
          <a:bodyPr wrap="square" rtlCol="0">
            <a:spAutoFit/>
          </a:bodyPr>
          <a:p>
            <a:pPr algn="ctr"/>
            <a:r>
              <a:rPr lang="zh-CN" altLang="en-US" sz="6600" b="1">
                <a:solidFill>
                  <a:srgbClr val="0000FF"/>
                </a:solidFill>
                <a:latin typeface="黑体" panose="02010609060101010101" charset="-122"/>
                <a:ea typeface="黑体" panose="02010609060101010101" charset="-122"/>
              </a:rPr>
              <a:t>无线传感器网络概述</a:t>
            </a:r>
            <a:endParaRPr lang="zh-CN" altLang="en-US" sz="6600" b="1">
              <a:solidFill>
                <a:srgbClr val="0000FF"/>
              </a:solidFill>
              <a:latin typeface="黑体" panose="02010609060101010101" charset="-122"/>
              <a:ea typeface="黑体" panose="0201060906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31465" y="0"/>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1.3</a:t>
            </a:r>
            <a:r>
              <a:rPr b="1">
                <a:uFillTx/>
                <a:ea typeface="宋体" panose="02010600030101010101" pitchFamily="2" charset="-122"/>
                <a:sym typeface="+mn-ea"/>
                <a:hlinkClick r:id="rId1"/>
              </a:rPr>
              <a:t>　无线传感器网络的关键技术</a:t>
            </a:r>
            <a:endParaRPr b="1">
              <a:uFillTx/>
              <a:ea typeface="宋体" panose="02010600030101010101" pitchFamily="2" charset="-122"/>
              <a:sym typeface="+mn-ea"/>
            </a:endParaRPr>
          </a:p>
        </p:txBody>
      </p:sp>
      <p:sp>
        <p:nvSpPr>
          <p:cNvPr id="3" name="内容占位符 2"/>
          <p:cNvSpPr>
            <a:spLocks noGrp="1"/>
          </p:cNvSpPr>
          <p:nvPr>
            <p:ph sz="half" idx="1"/>
          </p:nvPr>
        </p:nvSpPr>
        <p:spPr>
          <a:xfrm>
            <a:off x="323850" y="1774825"/>
            <a:ext cx="4079875" cy="4853940"/>
          </a:xfrm>
        </p:spPr>
        <p:txBody>
          <a:bodyPr>
            <a:noAutofit/>
          </a:bodyPr>
          <a:p>
            <a:pPr marL="0" indent="0" algn="l">
              <a:buNone/>
            </a:pPr>
            <a:r>
              <a:rPr lang="zh-CN" altLang="en-US" b="1">
                <a:solidFill>
                  <a:srgbClr val="FF0000"/>
                </a:solidFill>
                <a:latin typeface="等线" panose="02010600030101010101" charset="-122"/>
                <a:ea typeface="等线" panose="02010600030101010101" charset="-122"/>
                <a:cs typeface="等线" panose="02010600030101010101" charset="-122"/>
              </a:rPr>
              <a:t>1）拓扑控制</a:t>
            </a:r>
            <a:endParaRPr lang="zh-CN" altLang="en-US" b="1">
              <a:solidFill>
                <a:srgbClr val="FF0000"/>
              </a:solidFill>
              <a:latin typeface="等线" panose="02010600030101010101" charset="-122"/>
              <a:ea typeface="等线" panose="02010600030101010101" charset="-122"/>
              <a:cs typeface="等线" panose="02010600030101010101" charset="-122"/>
            </a:endParaRPr>
          </a:p>
          <a:p>
            <a:pPr marL="0" indent="0" algn="l">
              <a:buNone/>
            </a:pPr>
            <a:r>
              <a:rPr lang="en-US" altLang="zh-CN" sz="2400" b="1">
                <a:solidFill>
                  <a:schemeClr val="tx1"/>
                </a:solidFill>
                <a:latin typeface="等线" panose="02010600030101010101" charset="-122"/>
                <a:ea typeface="等线" panose="02010600030101010101" charset="-122"/>
                <a:cs typeface="等线" panose="02010600030101010101" charset="-122"/>
              </a:rPr>
              <a:t>       拓扑</a:t>
            </a:r>
            <a:r>
              <a:rPr lang="zh-CN" altLang="en-US" sz="2400" b="1">
                <a:solidFill>
                  <a:schemeClr val="tx1"/>
                </a:solidFill>
                <a:latin typeface="等线" panose="02010600030101010101" charset="-122"/>
                <a:ea typeface="等线" panose="02010600030101010101" charset="-122"/>
                <a:cs typeface="等线" panose="02010600030101010101" charset="-122"/>
              </a:rPr>
              <a:t>（</a:t>
            </a:r>
            <a:r>
              <a:rPr lang="en-US" altLang="zh-CN" sz="2400" b="1">
                <a:solidFill>
                  <a:schemeClr val="tx1"/>
                </a:solidFill>
                <a:latin typeface="等线" panose="02010600030101010101" charset="-122"/>
                <a:ea typeface="等线" panose="02010600030101010101" charset="-122"/>
                <a:cs typeface="等线" panose="02010600030101010101" charset="-122"/>
              </a:rPr>
              <a:t>Topology</a:t>
            </a:r>
            <a:r>
              <a:rPr lang="zh-CN" altLang="en-US" sz="2400" b="1">
                <a:solidFill>
                  <a:schemeClr val="tx1"/>
                </a:solidFill>
                <a:latin typeface="等线" panose="02010600030101010101" charset="-122"/>
                <a:ea typeface="等线" panose="02010600030101010101" charset="-122"/>
                <a:cs typeface="等线" panose="02010600030101010101" charset="-122"/>
              </a:rPr>
              <a:t>）是把网络中的设备抽象为一个点，把传输介质抽象为一条线，由点和线组成的几何图形，它</a:t>
            </a:r>
            <a:r>
              <a:rPr lang="en-US" altLang="zh-CN" sz="2400" b="1">
                <a:solidFill>
                  <a:schemeClr val="tx1"/>
                </a:solidFill>
                <a:latin typeface="等线" panose="02010600030101010101" charset="-122"/>
                <a:ea typeface="等线" panose="02010600030101010101" charset="-122"/>
                <a:cs typeface="等线" panose="02010600030101010101" charset="-122"/>
              </a:rPr>
              <a:t>只考虑物体间的位置关系而不考虑它们的形状和大小</a:t>
            </a:r>
            <a:r>
              <a:rPr lang="zh-CN" altLang="en-US" sz="2400" b="1">
                <a:solidFill>
                  <a:schemeClr val="tx1"/>
                </a:solidFill>
                <a:latin typeface="等线" panose="02010600030101010101" charset="-122"/>
                <a:ea typeface="等线" panose="02010600030101010101" charset="-122"/>
                <a:cs typeface="等线" panose="02010600030101010101" charset="-122"/>
              </a:rPr>
              <a:t>。通过拓扑控制自动生成的良好的</a:t>
            </a:r>
            <a:r>
              <a:rPr lang="zh-CN" altLang="en-US" sz="2400" b="1">
                <a:solidFill>
                  <a:srgbClr val="FF0000"/>
                </a:solidFill>
                <a:latin typeface="等线" panose="02010600030101010101" charset="-122"/>
                <a:ea typeface="等线" panose="02010600030101010101" charset="-122"/>
                <a:cs typeface="等线" panose="02010600030101010101" charset="-122"/>
              </a:rPr>
              <a:t>网络拓扑结构</a:t>
            </a:r>
            <a:r>
              <a:rPr lang="zh-CN" altLang="en-US" sz="2400" b="1">
                <a:solidFill>
                  <a:schemeClr val="tx1"/>
                </a:solidFill>
                <a:latin typeface="等线" panose="02010600030101010101" charset="-122"/>
                <a:ea typeface="等线" panose="02010600030101010101" charset="-122"/>
                <a:cs typeface="等线" panose="02010600030101010101" charset="-122"/>
              </a:rPr>
              <a:t>，能够提高</a:t>
            </a:r>
            <a:r>
              <a:rPr lang="zh-CN" altLang="en-US" sz="2400" b="1">
                <a:solidFill>
                  <a:srgbClr val="FF0000"/>
                </a:solidFill>
                <a:latin typeface="等线" panose="02010600030101010101" charset="-122"/>
                <a:ea typeface="等线" panose="02010600030101010101" charset="-122"/>
                <a:cs typeface="等线" panose="02010600030101010101" charset="-122"/>
              </a:rPr>
              <a:t>路由协议</a:t>
            </a:r>
            <a:r>
              <a:rPr lang="zh-CN" altLang="en-US" sz="2400" b="1">
                <a:solidFill>
                  <a:schemeClr val="tx1"/>
                </a:solidFill>
                <a:latin typeface="等线" panose="02010600030101010101" charset="-122"/>
                <a:ea typeface="等线" panose="02010600030101010101" charset="-122"/>
                <a:cs typeface="等线" panose="02010600030101010101" charset="-122"/>
              </a:rPr>
              <a:t>和</a:t>
            </a:r>
            <a:r>
              <a:rPr lang="zh-CN" altLang="en-US" sz="2400" b="1">
                <a:solidFill>
                  <a:srgbClr val="FF0000"/>
                </a:solidFill>
                <a:latin typeface="等线" panose="02010600030101010101" charset="-122"/>
                <a:ea typeface="等线" panose="02010600030101010101" charset="-122"/>
                <a:cs typeface="等线" panose="02010600030101010101" charset="-122"/>
              </a:rPr>
              <a:t>MAC协议</a:t>
            </a:r>
            <a:r>
              <a:rPr lang="zh-CN" altLang="en-US" sz="2400" b="1">
                <a:solidFill>
                  <a:schemeClr val="tx1"/>
                </a:solidFill>
                <a:latin typeface="等线" panose="02010600030101010101" charset="-122"/>
                <a:ea typeface="等线" panose="02010600030101010101" charset="-122"/>
                <a:cs typeface="等线" panose="02010600030101010101" charset="-122"/>
              </a:rPr>
              <a:t>的效率，可为数据融合、时间同步和目标定位等很多方面奠定基础，有利于</a:t>
            </a:r>
            <a:r>
              <a:rPr lang="zh-CN" altLang="en-US" sz="2400" b="1">
                <a:solidFill>
                  <a:srgbClr val="FF0000"/>
                </a:solidFill>
                <a:latin typeface="等线" panose="02010600030101010101" charset="-122"/>
                <a:ea typeface="等线" panose="02010600030101010101" charset="-122"/>
                <a:cs typeface="等线" panose="02010600030101010101" charset="-122"/>
              </a:rPr>
              <a:t>节省节点的能量来延长网络的生存期</a:t>
            </a:r>
            <a:r>
              <a:rPr lang="zh-CN" altLang="en-US" sz="2400" b="1">
                <a:solidFill>
                  <a:schemeClr val="tx1"/>
                </a:solidFill>
                <a:latin typeface="等线" panose="02010600030101010101" charset="-122"/>
                <a:ea typeface="等线" panose="02010600030101010101" charset="-122"/>
                <a:cs typeface="等线" panose="02010600030101010101" charset="-122"/>
              </a:rPr>
              <a:t>。</a:t>
            </a:r>
            <a:endParaRPr lang="zh-CN" altLang="en-US" b="1">
              <a:solidFill>
                <a:srgbClr val="FF0000"/>
              </a:solidFill>
              <a:latin typeface="等线" panose="02010600030101010101" charset="-122"/>
              <a:ea typeface="等线" panose="02010600030101010101" charset="-122"/>
              <a:cs typeface="等线" panose="02010600030101010101" charset="-122"/>
            </a:endParaRPr>
          </a:p>
        </p:txBody>
      </p:sp>
      <p:sp>
        <p:nvSpPr>
          <p:cNvPr id="4" name="文本框 3"/>
          <p:cNvSpPr txBox="1"/>
          <p:nvPr/>
        </p:nvSpPr>
        <p:spPr>
          <a:xfrm>
            <a:off x="2365375" y="1018540"/>
            <a:ext cx="3682365" cy="521970"/>
          </a:xfrm>
          <a:prstGeom prst="rect">
            <a:avLst/>
          </a:prstGeom>
          <a:noFill/>
        </p:spPr>
        <p:txBody>
          <a:bodyPr wrap="square" rtlCol="0">
            <a:spAutoFit/>
          </a:bodyPr>
          <a:p>
            <a:pPr marL="0" indent="0" algn="l">
              <a:buNone/>
            </a:pPr>
            <a:r>
              <a:rPr lang="zh-CN" altLang="en-US" sz="2800" b="1">
                <a:ea typeface="+mn-lt"/>
                <a:cs typeface="黑体" panose="02010609060101010101" charset="-122"/>
                <a:sym typeface="+mn-ea"/>
              </a:rPr>
              <a:t>1.3.1</a:t>
            </a:r>
            <a:r>
              <a:rPr lang="zh-CN" altLang="en-US" sz="2800" b="1">
                <a:latin typeface="黑体" panose="02010609060101010101" charset="-122"/>
                <a:ea typeface="黑体" panose="02010609060101010101" charset="-122"/>
                <a:cs typeface="黑体" panose="02010609060101010101" charset="-122"/>
                <a:sym typeface="+mn-ea"/>
              </a:rPr>
              <a:t> </a:t>
            </a:r>
            <a:r>
              <a:rPr lang="zh-CN" altLang="en-US" sz="2800" b="1">
                <a:cs typeface="黑体" panose="02010609060101010101" charset="-122"/>
                <a:sym typeface="+mn-ea"/>
              </a:rPr>
              <a:t> 关键技术</a:t>
            </a:r>
            <a:endParaRPr lang="zh-CN" altLang="en-US" sz="2800" b="1">
              <a:cs typeface="黑体" panose="02010609060101010101" charset="-122"/>
            </a:endParaRPr>
          </a:p>
        </p:txBody>
      </p:sp>
      <p:pic>
        <p:nvPicPr>
          <p:cNvPr id="5" name="图片 4"/>
          <p:cNvPicPr/>
          <p:nvPr>
            <p:custDataLst>
              <p:tags r:id="rId2"/>
            </p:custDataLst>
          </p:nvPr>
        </p:nvPicPr>
        <p:blipFill>
          <a:blip r:embed="rId3" cstate="print"/>
          <a:srcRect/>
          <a:stretch>
            <a:fillRect/>
          </a:stretch>
        </p:blipFill>
        <p:spPr bwMode="auto">
          <a:xfrm>
            <a:off x="4489500" y="1734463"/>
            <a:ext cx="7200800" cy="4392488"/>
          </a:xfrm>
          <a:prstGeom prst="rect">
            <a:avLst/>
          </a:prstGeom>
          <a:noFill/>
          <a:ln w="9525">
            <a:solidFill>
              <a:srgbClr val="3366FF"/>
            </a:solid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31465" y="0"/>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1.3</a:t>
            </a:r>
            <a:r>
              <a:rPr b="1">
                <a:uFillTx/>
                <a:ea typeface="宋体" panose="02010600030101010101" pitchFamily="2" charset="-122"/>
                <a:sym typeface="+mn-ea"/>
                <a:hlinkClick r:id="rId1"/>
              </a:rPr>
              <a:t>　无线传感器网络的关键技术</a:t>
            </a:r>
            <a:endParaRPr b="1">
              <a:uFillTx/>
              <a:ea typeface="宋体" panose="02010600030101010101" pitchFamily="2" charset="-122"/>
              <a:sym typeface="+mn-ea"/>
            </a:endParaRPr>
          </a:p>
        </p:txBody>
      </p:sp>
      <p:sp>
        <p:nvSpPr>
          <p:cNvPr id="3" name="内容占位符 2"/>
          <p:cNvSpPr>
            <a:spLocks noGrp="1"/>
          </p:cNvSpPr>
          <p:nvPr>
            <p:ph sz="half" idx="1"/>
          </p:nvPr>
        </p:nvSpPr>
        <p:spPr>
          <a:xfrm>
            <a:off x="430530" y="1540510"/>
            <a:ext cx="11162030" cy="4351655"/>
          </a:xfrm>
        </p:spPr>
        <p:txBody>
          <a:bodyPr>
            <a:noAutofit/>
          </a:bodyPr>
          <a:p>
            <a:pPr marL="0" indent="0" algn="l">
              <a:buNone/>
            </a:pPr>
            <a:r>
              <a:rPr lang="zh-CN" altLang="en-US" b="1">
                <a:solidFill>
                  <a:srgbClr val="FF0000"/>
                </a:solidFill>
                <a:latin typeface="等线" panose="02010600030101010101" charset="-122"/>
                <a:ea typeface="等线" panose="02010600030101010101" charset="-122"/>
                <a:cs typeface="等线" panose="02010600030101010101" charset="-122"/>
              </a:rPr>
              <a:t>2）通信协议</a:t>
            </a:r>
            <a:endParaRPr lang="zh-CN" altLang="en-US" b="1">
              <a:solidFill>
                <a:srgbClr val="FF0000"/>
              </a:solidFill>
              <a:latin typeface="等线" panose="02010600030101010101" charset="-122"/>
              <a:ea typeface="等线" panose="02010600030101010101" charset="-122"/>
              <a:cs typeface="等线" panose="02010600030101010101" charset="-122"/>
            </a:endParaRPr>
          </a:p>
          <a:p>
            <a:pPr marL="0" indent="0" algn="l">
              <a:buNone/>
            </a:pPr>
            <a:r>
              <a:rPr lang="en-US" altLang="zh-CN" sz="2400" b="1">
                <a:latin typeface="等线" panose="02010600030101010101" charset="-122"/>
                <a:ea typeface="等线" panose="02010600030101010101" charset="-122"/>
                <a:cs typeface="等线" panose="02010600030101010101" charset="-122"/>
              </a:rPr>
              <a:t>       </a:t>
            </a:r>
            <a:r>
              <a:rPr lang="zh-CN" altLang="en-US" sz="2400" b="1">
                <a:solidFill>
                  <a:srgbClr val="FF0000"/>
                </a:solidFill>
                <a:latin typeface="等线" panose="02010600030101010101" charset="-122"/>
                <a:ea typeface="等线" panose="02010600030101010101" charset="-122"/>
                <a:cs typeface="等线" panose="02010600030101010101" charset="-122"/>
              </a:rPr>
              <a:t>协议是通信双方为了实现通信而设计的约定或通话规则。</a:t>
            </a:r>
            <a:r>
              <a:rPr lang="zh-CN" altLang="en-US" sz="2400" b="1">
                <a:latin typeface="等线" panose="02010600030101010101" charset="-122"/>
                <a:ea typeface="等线" panose="02010600030101010101" charset="-122"/>
                <a:cs typeface="等线" panose="02010600030101010101" charset="-122"/>
              </a:rPr>
              <a:t>传感器网络协议负责使各个独立的节点形成一个多跳的数据传输网络，目前研究的重点是</a:t>
            </a:r>
            <a:r>
              <a:rPr lang="zh-CN" altLang="en-US" sz="2400" b="1">
                <a:solidFill>
                  <a:srgbClr val="FF0000"/>
                </a:solidFill>
                <a:latin typeface="等线" panose="02010600030101010101" charset="-122"/>
                <a:ea typeface="等线" panose="02010600030101010101" charset="-122"/>
                <a:cs typeface="等线" panose="02010600030101010101" charset="-122"/>
              </a:rPr>
              <a:t>网络层协议</a:t>
            </a:r>
            <a:r>
              <a:rPr lang="zh-CN" altLang="en-US" sz="2400" b="1">
                <a:latin typeface="等线" panose="02010600030101010101" charset="-122"/>
                <a:ea typeface="等线" panose="02010600030101010101" charset="-122"/>
                <a:cs typeface="等线" panose="02010600030101010101" charset="-122"/>
              </a:rPr>
              <a:t>和</a:t>
            </a:r>
            <a:r>
              <a:rPr lang="zh-CN" altLang="en-US" sz="2400" b="1">
                <a:solidFill>
                  <a:srgbClr val="FF0000"/>
                </a:solidFill>
                <a:latin typeface="等线" panose="02010600030101010101" charset="-122"/>
                <a:ea typeface="等线" panose="02010600030101010101" charset="-122"/>
                <a:cs typeface="等线" panose="02010600030101010101" charset="-122"/>
              </a:rPr>
              <a:t>数据链路层协议</a:t>
            </a:r>
            <a:r>
              <a:rPr lang="zh-CN" altLang="en-US" sz="2400" b="1">
                <a:latin typeface="等线" panose="02010600030101010101" charset="-122"/>
                <a:ea typeface="等线" panose="02010600030101010101" charset="-122"/>
                <a:cs typeface="等线" panose="02010600030101010101" charset="-122"/>
              </a:rPr>
              <a:t>。网络层的路由协议决定监测信息的传输路径；数据链路层的介质访问控制用来构建底层的基础结构，控制传感器节点的通信过程和工作模式。</a:t>
            </a:r>
            <a:endParaRPr lang="zh-CN" altLang="en-US" b="1">
              <a:solidFill>
                <a:srgbClr val="FF0000"/>
              </a:solidFill>
              <a:latin typeface="等线" panose="02010600030101010101" charset="-122"/>
              <a:ea typeface="等线" panose="02010600030101010101" charset="-122"/>
              <a:cs typeface="等线" panose="02010600030101010101" charset="-122"/>
            </a:endParaRPr>
          </a:p>
          <a:p>
            <a:pPr marL="0" indent="0" algn="l">
              <a:buNone/>
            </a:pPr>
            <a:endParaRPr lang="zh-CN" altLang="en-US" b="1">
              <a:solidFill>
                <a:srgbClr val="FF0000"/>
              </a:solidFill>
              <a:latin typeface="等线" panose="02010600030101010101" charset="-122"/>
              <a:ea typeface="等线" panose="02010600030101010101" charset="-122"/>
              <a:cs typeface="等线" panose="02010600030101010101" charset="-122"/>
            </a:endParaRPr>
          </a:p>
        </p:txBody>
      </p:sp>
      <p:sp>
        <p:nvSpPr>
          <p:cNvPr id="4" name="文本框 3"/>
          <p:cNvSpPr txBox="1"/>
          <p:nvPr/>
        </p:nvSpPr>
        <p:spPr>
          <a:xfrm>
            <a:off x="2365375" y="1018540"/>
            <a:ext cx="3682365" cy="521970"/>
          </a:xfrm>
          <a:prstGeom prst="rect">
            <a:avLst/>
          </a:prstGeom>
          <a:noFill/>
        </p:spPr>
        <p:txBody>
          <a:bodyPr wrap="square" rtlCol="0">
            <a:spAutoFit/>
          </a:bodyPr>
          <a:p>
            <a:pPr indent="0">
              <a:buNone/>
            </a:pPr>
            <a:r>
              <a:rPr lang="zh-CN" altLang="en-US" sz="2800" b="1">
                <a:ea typeface="+mn-lt"/>
                <a:cs typeface="黑体" panose="02010609060101010101" charset="-122"/>
                <a:sym typeface="+mn-ea"/>
              </a:rPr>
              <a:t>1.3.1</a:t>
            </a:r>
            <a:r>
              <a:rPr lang="zh-CN" altLang="en-US" sz="2800" b="1">
                <a:latin typeface="黑体" panose="02010609060101010101" charset="-122"/>
                <a:ea typeface="黑体" panose="02010609060101010101" charset="-122"/>
                <a:cs typeface="黑体" panose="02010609060101010101" charset="-122"/>
                <a:sym typeface="+mn-ea"/>
              </a:rPr>
              <a:t> </a:t>
            </a:r>
            <a:r>
              <a:rPr lang="zh-CN" altLang="en-US" sz="2800" b="1">
                <a:cs typeface="黑体" panose="02010609060101010101" charset="-122"/>
                <a:sym typeface="+mn-ea"/>
              </a:rPr>
              <a:t> 关键技术</a:t>
            </a:r>
            <a:endParaRPr lang="zh-CN" altLang="en-US" sz="2800" b="1">
              <a:cs typeface="黑体" panose="02010609060101010101" charset="-122"/>
            </a:endParaRPr>
          </a:p>
        </p:txBody>
      </p:sp>
      <p:pic>
        <p:nvPicPr>
          <p:cNvPr id="101" name="图片 100"/>
          <p:cNvPicPr/>
          <p:nvPr/>
        </p:nvPicPr>
        <p:blipFill>
          <a:blip r:embed="rId2"/>
          <a:stretch>
            <a:fillRect/>
          </a:stretch>
        </p:blipFill>
        <p:spPr>
          <a:xfrm>
            <a:off x="1718310" y="3505200"/>
            <a:ext cx="9034145" cy="311912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85115" y="1565910"/>
            <a:ext cx="11678920" cy="2306955"/>
          </a:xfrm>
          <a:prstGeom prst="rect">
            <a:avLst/>
          </a:prstGeom>
          <a:noFill/>
          <a:ln w="9525">
            <a:noFill/>
          </a:ln>
        </p:spPr>
        <p:txBody>
          <a:bodyPr wrap="square">
            <a:spAutoFit/>
          </a:bodyPr>
          <a:p>
            <a:pPr marL="0" indent="0" algn="l">
              <a:buNone/>
            </a:pPr>
            <a:r>
              <a:rPr lang="zh-CN" altLang="en-US" sz="2800" b="1">
                <a:solidFill>
                  <a:srgbClr val="FF0000"/>
                </a:solidFill>
                <a:latin typeface="等线" panose="02010600030101010101" charset="-122"/>
                <a:ea typeface="等线" panose="02010600030101010101" charset="-122"/>
                <a:cs typeface="等线" panose="02010600030101010101" charset="-122"/>
                <a:sym typeface="+mn-ea"/>
              </a:rPr>
              <a:t>3）时间同步</a:t>
            </a:r>
            <a:endParaRPr lang="zh-CN" altLang="en-US" sz="2800" b="1">
              <a:solidFill>
                <a:srgbClr val="FF0000"/>
              </a:solidFill>
              <a:latin typeface="等线" panose="02010600030101010101" charset="-122"/>
              <a:ea typeface="等线" panose="02010600030101010101" charset="-122"/>
              <a:cs typeface="等线" panose="02010600030101010101" charset="-122"/>
              <a:sym typeface="+mn-ea"/>
            </a:endParaRPr>
          </a:p>
          <a:p>
            <a:pPr marL="0" indent="0" algn="l">
              <a:buNone/>
            </a:pPr>
            <a:r>
              <a:rPr lang="en-US" altLang="zh-CN" sz="2200" b="1">
                <a:solidFill>
                  <a:schemeClr val="tx1"/>
                </a:solidFill>
                <a:latin typeface="等线" panose="02010600030101010101" charset="-122"/>
                <a:ea typeface="等线" panose="02010600030101010101" charset="-122"/>
                <a:cs typeface="等线" panose="02010600030101010101" charset="-122"/>
              </a:rPr>
              <a:t>       </a:t>
            </a:r>
            <a:r>
              <a:rPr lang="zh-CN" altLang="en-US" sz="2200" b="1">
                <a:solidFill>
                  <a:schemeClr val="tx1"/>
                </a:solidFill>
                <a:latin typeface="等线" panose="02010600030101010101" charset="-122"/>
                <a:ea typeface="等线" panose="02010600030101010101" charset="-122"/>
                <a:cs typeface="等线" panose="02010600030101010101" charset="-122"/>
              </a:rPr>
              <a:t>时间同步是需要协同工作的传感器网络系统的一个关键机制。例如，测量移动车辆速度需要计算不同传感器检测事件时间差，通过波束阵列确定声源位置节点间时间同步。Internet上广泛使用的网络时间协议（Network Time Protocol，NTP）和全球定位系统（Global Position System, GPS）都不适合应用在传感器网络中。</a:t>
            </a:r>
            <a:endParaRPr lang="zh-CN" altLang="en-US" sz="2200" b="1">
              <a:solidFill>
                <a:schemeClr val="tx1"/>
              </a:solidFill>
              <a:latin typeface="等线" panose="02010600030101010101" charset="-122"/>
              <a:ea typeface="等线" panose="02010600030101010101" charset="-122"/>
              <a:cs typeface="等线" panose="02010600030101010101" charset="-122"/>
            </a:endParaRPr>
          </a:p>
          <a:p>
            <a:pPr marL="0" indent="0" algn="l">
              <a:buNone/>
            </a:pPr>
            <a:endParaRPr lang="en-US" sz="2800" b="1">
              <a:latin typeface="等线" panose="02010600030101010101" charset="-122"/>
              <a:ea typeface="等线" panose="02010600030101010101" charset="-122"/>
              <a:cs typeface="等线" panose="02010600030101010101" charset="-122"/>
            </a:endParaRPr>
          </a:p>
        </p:txBody>
      </p:sp>
      <p:sp>
        <p:nvSpPr>
          <p:cNvPr id="4" name="标题 3"/>
          <p:cNvSpPr>
            <a:spLocks noGrp="1"/>
          </p:cNvSpPr>
          <p:nvPr>
            <p:ph type="title"/>
          </p:nvPr>
        </p:nvSpPr>
        <p:spPr>
          <a:xfrm>
            <a:off x="744855" y="19050"/>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1.3</a:t>
            </a:r>
            <a:r>
              <a:rPr b="1">
                <a:uFillTx/>
                <a:ea typeface="宋体" panose="02010600030101010101" pitchFamily="2" charset="-122"/>
                <a:sym typeface="+mn-ea"/>
                <a:hlinkClick r:id="rId1"/>
              </a:rPr>
              <a:t>　无线传感器网络的关键技术</a:t>
            </a:r>
            <a:endParaRPr b="1">
              <a:uFillTx/>
              <a:ea typeface="宋体" panose="02010600030101010101" pitchFamily="2" charset="-122"/>
              <a:sym typeface="+mn-ea"/>
            </a:endParaRPr>
          </a:p>
        </p:txBody>
      </p:sp>
      <p:sp>
        <p:nvSpPr>
          <p:cNvPr id="2" name="文本框 1"/>
          <p:cNvSpPr txBox="1"/>
          <p:nvPr/>
        </p:nvSpPr>
        <p:spPr>
          <a:xfrm>
            <a:off x="1059815" y="1043940"/>
            <a:ext cx="3682365" cy="521970"/>
          </a:xfrm>
          <a:prstGeom prst="rect">
            <a:avLst/>
          </a:prstGeom>
          <a:noFill/>
        </p:spPr>
        <p:txBody>
          <a:bodyPr wrap="square" rtlCol="0">
            <a:spAutoFit/>
          </a:bodyPr>
          <a:p>
            <a:pPr marL="0" indent="0" algn="l">
              <a:buNone/>
            </a:pPr>
            <a:r>
              <a:rPr lang="zh-CN" altLang="en-US" sz="2800" b="1">
                <a:ea typeface="+mn-lt"/>
                <a:cs typeface="黑体" panose="02010609060101010101" charset="-122"/>
                <a:sym typeface="+mn-ea"/>
              </a:rPr>
              <a:t>1.3.1</a:t>
            </a:r>
            <a:r>
              <a:rPr lang="zh-CN" altLang="en-US" sz="2800" b="1">
                <a:latin typeface="黑体" panose="02010609060101010101" charset="-122"/>
                <a:ea typeface="黑体" panose="02010609060101010101" charset="-122"/>
                <a:cs typeface="黑体" panose="02010609060101010101" charset="-122"/>
                <a:sym typeface="+mn-ea"/>
              </a:rPr>
              <a:t> </a:t>
            </a:r>
            <a:r>
              <a:rPr lang="zh-CN" altLang="en-US" sz="2800" b="1">
                <a:cs typeface="黑体" panose="02010609060101010101" charset="-122"/>
                <a:sym typeface="+mn-ea"/>
              </a:rPr>
              <a:t> 关键技术</a:t>
            </a:r>
            <a:endParaRPr lang="zh-CN" altLang="en-US" sz="2800" b="1">
              <a:cs typeface="黑体" panose="02010609060101010101" charset="-122"/>
            </a:endParaRPr>
          </a:p>
        </p:txBody>
      </p:sp>
      <p:pic>
        <p:nvPicPr>
          <p:cNvPr id="103" name="图片 102"/>
          <p:cNvPicPr/>
          <p:nvPr>
            <p:custDataLst>
              <p:tags r:id="rId2"/>
            </p:custDataLst>
          </p:nvPr>
        </p:nvPicPr>
        <p:blipFill>
          <a:blip r:embed="rId3"/>
          <a:stretch>
            <a:fillRect/>
          </a:stretch>
        </p:blipFill>
        <p:spPr>
          <a:xfrm>
            <a:off x="923925" y="3429000"/>
            <a:ext cx="10507980" cy="306641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97205" y="1769110"/>
            <a:ext cx="4806950" cy="4215765"/>
          </a:xfrm>
          <a:prstGeom prst="rect">
            <a:avLst/>
          </a:prstGeom>
          <a:noFill/>
          <a:ln w="9525">
            <a:noFill/>
          </a:ln>
        </p:spPr>
        <p:txBody>
          <a:bodyPr wrap="square">
            <a:spAutoFit/>
          </a:bodyPr>
          <a:p>
            <a:pPr indent="0">
              <a:buNone/>
            </a:pPr>
            <a:r>
              <a:rPr lang="zh-CN" altLang="en-US" sz="2800" b="1">
                <a:solidFill>
                  <a:srgbClr val="FF0000"/>
                </a:solidFill>
                <a:latin typeface="等线" panose="02010600030101010101" charset="-122"/>
                <a:ea typeface="等线" panose="02010600030101010101" charset="-122"/>
                <a:cs typeface="等线" panose="02010600030101010101" charset="-122"/>
                <a:sym typeface="+mn-ea"/>
              </a:rPr>
              <a:t>4）定位技术</a:t>
            </a:r>
            <a:endParaRPr lang="zh-CN" altLang="en-US" sz="2800" b="1">
              <a:solidFill>
                <a:srgbClr val="FF0000"/>
              </a:solidFill>
              <a:latin typeface="等线" panose="02010600030101010101" charset="-122"/>
              <a:ea typeface="等线" panose="02010600030101010101" charset="-122"/>
              <a:cs typeface="等线" panose="02010600030101010101" charset="-122"/>
              <a:sym typeface="+mn-ea"/>
            </a:endParaRPr>
          </a:p>
          <a:p>
            <a:pPr indent="0">
              <a:buNone/>
            </a:pPr>
            <a:r>
              <a:rPr lang="en-US" altLang="zh-CN" sz="2000" b="1">
                <a:latin typeface="等线" panose="02010600030101010101" charset="-122"/>
                <a:ea typeface="等线" panose="02010600030101010101" charset="-122"/>
                <a:cs typeface="等线" panose="02010600030101010101" charset="-122"/>
              </a:rPr>
              <a:t> </a:t>
            </a:r>
            <a:r>
              <a:rPr lang="en-US" altLang="zh-CN" sz="2200" b="1">
                <a:latin typeface="等线" panose="02010600030101010101" charset="-122"/>
                <a:ea typeface="等线" panose="02010600030101010101" charset="-122"/>
                <a:cs typeface="等线" panose="02010600030101010101" charset="-122"/>
              </a:rPr>
              <a:t> </a:t>
            </a:r>
            <a:r>
              <a:rPr lang="en-US" altLang="zh-CN" sz="2400" b="1">
                <a:latin typeface="等线" panose="02010600030101010101" charset="-122"/>
                <a:ea typeface="等线" panose="02010600030101010101" charset="-122"/>
                <a:cs typeface="等线" panose="02010600030101010101" charset="-122"/>
              </a:rPr>
              <a:t>     </a:t>
            </a:r>
            <a:r>
              <a:rPr lang="zh-CN" altLang="en-US" sz="2400" b="1">
                <a:latin typeface="等线" panose="02010600030101010101" charset="-122"/>
                <a:ea typeface="等线" panose="02010600030101010101" charset="-122"/>
                <a:cs typeface="等线" panose="02010600030101010101" charset="-122"/>
              </a:rPr>
              <a:t>位置信息是传感器节点采集数据中不可缺少的部分，没有位置信息的监测消息通常毫无意义，确定事件发生的位置或采集数据的节点位置是传感器网络最基本的功能之一。为了提供有效的位置信息，随机部署的传感器节点必须能够在布置后确定自身位置。定位机制必须满足自组织性、健壮性、能量高效、分布式计算等要求。</a:t>
            </a:r>
            <a:endParaRPr lang="en-US" sz="2400" b="1">
              <a:latin typeface="等线" panose="02010600030101010101" charset="-122"/>
              <a:ea typeface="等线" panose="02010600030101010101" charset="-122"/>
              <a:cs typeface="等线" panose="02010600030101010101" charset="-122"/>
            </a:endParaRPr>
          </a:p>
        </p:txBody>
      </p:sp>
      <p:sp>
        <p:nvSpPr>
          <p:cNvPr id="4" name="标题 3"/>
          <p:cNvSpPr>
            <a:spLocks noGrp="1"/>
          </p:cNvSpPr>
          <p:nvPr>
            <p:ph type="title"/>
          </p:nvPr>
        </p:nvSpPr>
        <p:spPr>
          <a:xfrm>
            <a:off x="744855" y="19050"/>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1.3</a:t>
            </a:r>
            <a:r>
              <a:rPr b="1">
                <a:uFillTx/>
                <a:ea typeface="宋体" panose="02010600030101010101" pitchFamily="2" charset="-122"/>
                <a:sym typeface="+mn-ea"/>
                <a:hlinkClick r:id="rId1"/>
              </a:rPr>
              <a:t>　无线传感器网络的关键技术</a:t>
            </a:r>
            <a:endParaRPr b="1">
              <a:uFillTx/>
              <a:ea typeface="宋体" panose="02010600030101010101" pitchFamily="2" charset="-122"/>
              <a:sym typeface="+mn-ea"/>
            </a:endParaRPr>
          </a:p>
        </p:txBody>
      </p:sp>
      <p:sp>
        <p:nvSpPr>
          <p:cNvPr id="2" name="文本框 1"/>
          <p:cNvSpPr txBox="1"/>
          <p:nvPr/>
        </p:nvSpPr>
        <p:spPr>
          <a:xfrm>
            <a:off x="1059815" y="1043940"/>
            <a:ext cx="3682365" cy="521970"/>
          </a:xfrm>
          <a:prstGeom prst="rect">
            <a:avLst/>
          </a:prstGeom>
          <a:noFill/>
        </p:spPr>
        <p:txBody>
          <a:bodyPr wrap="square" rtlCol="0">
            <a:spAutoFit/>
          </a:bodyPr>
          <a:p>
            <a:pPr indent="0">
              <a:buNone/>
            </a:pPr>
            <a:r>
              <a:rPr lang="zh-CN" altLang="en-US" sz="2800" b="1">
                <a:ea typeface="+mn-lt"/>
                <a:cs typeface="黑体" panose="02010609060101010101" charset="-122"/>
                <a:sym typeface="+mn-ea"/>
              </a:rPr>
              <a:t>1.3.1</a:t>
            </a:r>
            <a:r>
              <a:rPr lang="zh-CN" altLang="en-US" sz="2800" b="1">
                <a:latin typeface="黑体" panose="02010609060101010101" charset="-122"/>
                <a:ea typeface="黑体" panose="02010609060101010101" charset="-122"/>
                <a:cs typeface="黑体" panose="02010609060101010101" charset="-122"/>
                <a:sym typeface="+mn-ea"/>
              </a:rPr>
              <a:t> </a:t>
            </a:r>
            <a:r>
              <a:rPr lang="zh-CN" altLang="en-US" sz="2800" b="1">
                <a:cs typeface="黑体" panose="02010609060101010101" charset="-122"/>
                <a:sym typeface="+mn-ea"/>
              </a:rPr>
              <a:t> 关键技术</a:t>
            </a:r>
            <a:endParaRPr lang="zh-CN" altLang="en-US" sz="2800" b="1">
              <a:cs typeface="黑体" panose="02010609060101010101" charset="-122"/>
            </a:endParaRPr>
          </a:p>
        </p:txBody>
      </p:sp>
      <p:pic>
        <p:nvPicPr>
          <p:cNvPr id="104" name="图片 103"/>
          <p:cNvPicPr/>
          <p:nvPr/>
        </p:nvPicPr>
        <p:blipFill>
          <a:blip r:embed="rId2">
            <a:extLst>
              <a:ext uri="{96DAC541-7B7A-43D3-8B79-37D633B846F1}">
                <asvg:svgBlip xmlns:asvg="http://schemas.microsoft.com/office/drawing/2016/SVG/main" r:embed="rId3"/>
              </a:ext>
            </a:extLst>
          </a:blip>
          <a:stretch>
            <a:fillRect/>
          </a:stretch>
        </p:blipFill>
        <p:spPr>
          <a:xfrm>
            <a:off x="5905500" y="3238500"/>
            <a:ext cx="381000" cy="381000"/>
          </a:xfrm>
          <a:prstGeom prst="rect">
            <a:avLst/>
          </a:prstGeom>
          <a:noFill/>
        </p:spPr>
      </p:pic>
      <p:pic>
        <p:nvPicPr>
          <p:cNvPr id="108" name="图片 107"/>
          <p:cNvPicPr/>
          <p:nvPr>
            <p:custDataLst>
              <p:tags r:id="rId4"/>
            </p:custDataLst>
          </p:nvPr>
        </p:nvPicPr>
        <p:blipFill>
          <a:blip r:embed="rId5"/>
          <a:srcRect l="18977" r="14826"/>
          <a:stretch>
            <a:fillRect/>
          </a:stretch>
        </p:blipFill>
        <p:spPr>
          <a:xfrm>
            <a:off x="5573395" y="1043940"/>
            <a:ext cx="4378325" cy="2411095"/>
          </a:xfrm>
          <a:prstGeom prst="rect">
            <a:avLst/>
          </a:prstGeom>
          <a:noFill/>
          <a:ln w="9525">
            <a:noFill/>
          </a:ln>
        </p:spPr>
      </p:pic>
      <p:pic>
        <p:nvPicPr>
          <p:cNvPr id="112" name="图片 111"/>
          <p:cNvPicPr/>
          <p:nvPr>
            <p:custDataLst>
              <p:tags r:id="rId6"/>
            </p:custDataLst>
          </p:nvPr>
        </p:nvPicPr>
        <p:blipFill>
          <a:blip r:embed="rId7"/>
          <a:srcRect b="10911"/>
          <a:stretch>
            <a:fillRect/>
          </a:stretch>
        </p:blipFill>
        <p:spPr>
          <a:xfrm>
            <a:off x="5573395" y="3619500"/>
            <a:ext cx="5470525" cy="306768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31465" y="0"/>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1.3</a:t>
            </a:r>
            <a:r>
              <a:rPr b="1">
                <a:uFillTx/>
                <a:ea typeface="宋体" panose="02010600030101010101" pitchFamily="2" charset="-122"/>
                <a:sym typeface="+mn-ea"/>
                <a:hlinkClick r:id="rId1"/>
              </a:rPr>
              <a:t>　无线传感器网络的关键技术</a:t>
            </a:r>
            <a:endParaRPr b="1">
              <a:uFillTx/>
              <a:ea typeface="宋体" panose="02010600030101010101" pitchFamily="2" charset="-122"/>
              <a:sym typeface="+mn-ea"/>
            </a:endParaRPr>
          </a:p>
        </p:txBody>
      </p:sp>
      <p:sp>
        <p:nvSpPr>
          <p:cNvPr id="3" name="内容占位符 2"/>
          <p:cNvSpPr>
            <a:spLocks noGrp="1"/>
          </p:cNvSpPr>
          <p:nvPr>
            <p:ph sz="half" idx="1"/>
          </p:nvPr>
        </p:nvSpPr>
        <p:spPr>
          <a:xfrm>
            <a:off x="430530" y="1540510"/>
            <a:ext cx="11087735" cy="4351655"/>
          </a:xfrm>
        </p:spPr>
        <p:txBody>
          <a:bodyPr>
            <a:noAutofit/>
          </a:bodyPr>
          <a:p>
            <a:pPr marL="0" indent="0" algn="l">
              <a:buNone/>
            </a:pPr>
            <a:r>
              <a:rPr lang="zh-CN" altLang="en-US" b="1">
                <a:solidFill>
                  <a:srgbClr val="FF0000"/>
                </a:solidFill>
                <a:latin typeface="等线" panose="02010600030101010101" charset="-122"/>
                <a:ea typeface="等线" panose="02010600030101010101" charset="-122"/>
                <a:cs typeface="等线" panose="02010600030101010101" charset="-122"/>
                <a:sym typeface="+mn-ea"/>
              </a:rPr>
              <a:t>5）数据管理</a:t>
            </a:r>
            <a:endParaRPr lang="zh-CN" altLang="en-US" b="1">
              <a:solidFill>
                <a:srgbClr val="FF0000"/>
              </a:solidFill>
              <a:latin typeface="等线" panose="02010600030101010101" charset="-122"/>
              <a:ea typeface="等线" panose="02010600030101010101" charset="-122"/>
              <a:cs typeface="等线" panose="02010600030101010101" charset="-122"/>
              <a:sym typeface="+mn-ea"/>
            </a:endParaRPr>
          </a:p>
          <a:p>
            <a:pPr marL="0" indent="0" algn="l">
              <a:buNone/>
            </a:pPr>
            <a:r>
              <a:rPr lang="en-US" altLang="zh-CN" sz="2400" b="1">
                <a:solidFill>
                  <a:schemeClr val="tx1"/>
                </a:solidFill>
                <a:latin typeface="等线" panose="02010600030101010101" charset="-122"/>
                <a:ea typeface="等线" panose="02010600030101010101" charset="-122"/>
                <a:cs typeface="等线" panose="02010600030101010101" charset="-122"/>
              </a:rPr>
              <a:t>       </a:t>
            </a:r>
            <a:r>
              <a:rPr lang="zh-CN" altLang="en-US" sz="2400" b="1">
                <a:solidFill>
                  <a:schemeClr val="tx1"/>
                </a:solidFill>
                <a:latin typeface="等线" panose="02010600030101010101" charset="-122"/>
                <a:ea typeface="等线" panose="02010600030101010101" charset="-122"/>
                <a:cs typeface="等线" panose="02010600030101010101" charset="-122"/>
              </a:rPr>
              <a:t>传感器网络存在能量约束。减少传输的数据量能够有效节省能量，因此在从各个传感器节点收集数据的过程中，可</a:t>
            </a:r>
            <a:r>
              <a:rPr lang="zh-CN" altLang="en-US" sz="2400" b="1">
                <a:solidFill>
                  <a:srgbClr val="FF0000"/>
                </a:solidFill>
                <a:latin typeface="等线" panose="02010600030101010101" charset="-122"/>
                <a:ea typeface="等线" panose="02010600030101010101" charset="-122"/>
                <a:cs typeface="等线" panose="02010600030101010101" charset="-122"/>
              </a:rPr>
              <a:t>利用节点的本地计算和存储能力处理数据的融合</a:t>
            </a:r>
            <a:r>
              <a:rPr lang="zh-CN" altLang="en-US" sz="2400" b="1">
                <a:solidFill>
                  <a:schemeClr val="tx1"/>
                </a:solidFill>
                <a:latin typeface="等线" panose="02010600030101010101" charset="-122"/>
                <a:ea typeface="等线" panose="02010600030101010101" charset="-122"/>
                <a:cs typeface="等线" panose="02010600030101010101" charset="-122"/>
              </a:rPr>
              <a:t>，去除冗余信息，从而达到节省能量的目的。</a:t>
            </a:r>
            <a:endParaRPr lang="zh-CN" altLang="en-US" sz="2400" b="1">
              <a:solidFill>
                <a:schemeClr val="tx1"/>
              </a:solidFill>
              <a:latin typeface="等线" panose="02010600030101010101" charset="-122"/>
              <a:ea typeface="等线" panose="02010600030101010101" charset="-122"/>
              <a:cs typeface="等线" panose="02010600030101010101" charset="-122"/>
            </a:endParaRPr>
          </a:p>
          <a:p>
            <a:pPr marL="0" indent="0" algn="l">
              <a:buNone/>
            </a:pPr>
            <a:endParaRPr lang="zh-CN" altLang="en-US" b="1">
              <a:solidFill>
                <a:srgbClr val="FF0000"/>
              </a:solidFill>
              <a:latin typeface="等线" panose="02010600030101010101" charset="-122"/>
              <a:ea typeface="等线" panose="02010600030101010101" charset="-122"/>
              <a:cs typeface="等线" panose="02010600030101010101" charset="-122"/>
            </a:endParaRPr>
          </a:p>
        </p:txBody>
      </p:sp>
      <p:sp>
        <p:nvSpPr>
          <p:cNvPr id="4" name="文本框 3"/>
          <p:cNvSpPr txBox="1"/>
          <p:nvPr/>
        </p:nvSpPr>
        <p:spPr>
          <a:xfrm>
            <a:off x="2365375" y="1018540"/>
            <a:ext cx="3682365" cy="521970"/>
          </a:xfrm>
          <a:prstGeom prst="rect">
            <a:avLst/>
          </a:prstGeom>
          <a:noFill/>
        </p:spPr>
        <p:txBody>
          <a:bodyPr wrap="square" rtlCol="0">
            <a:spAutoFit/>
          </a:bodyPr>
          <a:p>
            <a:pPr marL="0" indent="0" algn="l">
              <a:buNone/>
            </a:pPr>
            <a:r>
              <a:rPr lang="zh-CN" altLang="en-US" sz="2800" b="1">
                <a:ea typeface="+mn-lt"/>
                <a:cs typeface="黑体" panose="02010609060101010101" charset="-122"/>
                <a:sym typeface="+mn-ea"/>
              </a:rPr>
              <a:t>1.3.1</a:t>
            </a:r>
            <a:r>
              <a:rPr lang="zh-CN" altLang="en-US" sz="2800" b="1">
                <a:latin typeface="黑体" panose="02010609060101010101" charset="-122"/>
                <a:ea typeface="黑体" panose="02010609060101010101" charset="-122"/>
                <a:cs typeface="黑体" panose="02010609060101010101" charset="-122"/>
                <a:sym typeface="+mn-ea"/>
              </a:rPr>
              <a:t> </a:t>
            </a:r>
            <a:r>
              <a:rPr lang="zh-CN" altLang="en-US" sz="2800" b="1">
                <a:cs typeface="黑体" panose="02010609060101010101" charset="-122"/>
                <a:sym typeface="+mn-ea"/>
              </a:rPr>
              <a:t> 关键技术</a:t>
            </a:r>
            <a:endParaRPr lang="zh-CN" altLang="en-US" sz="2800" b="1">
              <a:cs typeface="黑体" panose="02010609060101010101" charset="-122"/>
            </a:endParaRPr>
          </a:p>
        </p:txBody>
      </p:sp>
      <p:pic>
        <p:nvPicPr>
          <p:cNvPr id="115" name="图片 114"/>
          <p:cNvPicPr/>
          <p:nvPr>
            <p:custDataLst>
              <p:tags r:id="rId2"/>
            </p:custDataLst>
          </p:nvPr>
        </p:nvPicPr>
        <p:blipFill>
          <a:blip r:embed="rId3"/>
          <a:srcRect b="11393"/>
          <a:stretch>
            <a:fillRect/>
          </a:stretch>
        </p:blipFill>
        <p:spPr>
          <a:xfrm>
            <a:off x="280670" y="3096895"/>
            <a:ext cx="5985510" cy="3566795"/>
          </a:xfrm>
          <a:prstGeom prst="rect">
            <a:avLst/>
          </a:prstGeom>
          <a:noFill/>
          <a:ln w="9525">
            <a:noFill/>
          </a:ln>
        </p:spPr>
      </p:pic>
      <p:pic>
        <p:nvPicPr>
          <p:cNvPr id="113" name="图片 112"/>
          <p:cNvPicPr/>
          <p:nvPr>
            <p:custDataLst>
              <p:tags r:id="rId4"/>
            </p:custDataLst>
          </p:nvPr>
        </p:nvPicPr>
        <p:blipFill>
          <a:blip r:embed="rId5"/>
          <a:srcRect t="20498" b="4661"/>
          <a:stretch>
            <a:fillRect/>
          </a:stretch>
        </p:blipFill>
        <p:spPr>
          <a:xfrm>
            <a:off x="6357620" y="3096895"/>
            <a:ext cx="5238750" cy="367030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31465" y="0"/>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1.3</a:t>
            </a:r>
            <a:r>
              <a:rPr b="1">
                <a:uFillTx/>
                <a:ea typeface="宋体" panose="02010600030101010101" pitchFamily="2" charset="-122"/>
                <a:sym typeface="+mn-ea"/>
                <a:hlinkClick r:id="rId1"/>
              </a:rPr>
              <a:t>　无线传感器网络的关键技术</a:t>
            </a:r>
            <a:endParaRPr b="1">
              <a:uFillTx/>
              <a:ea typeface="宋体" panose="02010600030101010101" pitchFamily="2" charset="-122"/>
              <a:sym typeface="+mn-ea"/>
            </a:endParaRPr>
          </a:p>
        </p:txBody>
      </p:sp>
      <p:sp>
        <p:nvSpPr>
          <p:cNvPr id="3" name="内容占位符 2"/>
          <p:cNvSpPr>
            <a:spLocks noGrp="1"/>
          </p:cNvSpPr>
          <p:nvPr>
            <p:ph sz="half" idx="1"/>
          </p:nvPr>
        </p:nvSpPr>
        <p:spPr>
          <a:xfrm>
            <a:off x="430530" y="1540510"/>
            <a:ext cx="3700780" cy="4351655"/>
          </a:xfrm>
        </p:spPr>
        <p:txBody>
          <a:bodyPr>
            <a:noAutofit/>
          </a:bodyPr>
          <a:p>
            <a:pPr marL="0" indent="0" algn="l">
              <a:buNone/>
            </a:pPr>
            <a:r>
              <a:rPr lang="zh-CN" altLang="en-US" b="1">
                <a:solidFill>
                  <a:srgbClr val="FF0000"/>
                </a:solidFill>
                <a:latin typeface="等线" panose="02010600030101010101" charset="-122"/>
                <a:ea typeface="等线" panose="02010600030101010101" charset="-122"/>
                <a:cs typeface="等线" panose="02010600030101010101" charset="-122"/>
                <a:sym typeface="+mn-ea"/>
              </a:rPr>
              <a:t>6）网络安全</a:t>
            </a:r>
            <a:endParaRPr lang="zh-CN" altLang="en-US" b="1">
              <a:solidFill>
                <a:srgbClr val="FF0000"/>
              </a:solidFill>
              <a:latin typeface="等线" panose="02010600030101010101" charset="-122"/>
              <a:ea typeface="等线" panose="02010600030101010101" charset="-122"/>
              <a:cs typeface="等线" panose="02010600030101010101" charset="-122"/>
              <a:sym typeface="+mn-ea"/>
            </a:endParaRPr>
          </a:p>
          <a:p>
            <a:pPr marL="0" indent="0" algn="l">
              <a:buNone/>
            </a:pPr>
            <a:r>
              <a:rPr lang="en-US" altLang="zh-CN" sz="2400" b="1">
                <a:latin typeface="等线" panose="02010600030101010101" charset="-122"/>
                <a:ea typeface="等线" panose="02010600030101010101" charset="-122"/>
                <a:cs typeface="等线" panose="02010600030101010101" charset="-122"/>
              </a:rPr>
              <a:t>       </a:t>
            </a:r>
            <a:r>
              <a:rPr lang="zh-CN" altLang="en-US" sz="2400" b="1">
                <a:latin typeface="等线" panose="02010600030101010101" charset="-122"/>
                <a:ea typeface="等线" panose="02010600030101010101" charset="-122"/>
                <a:cs typeface="等线" panose="02010600030101010101" charset="-122"/>
              </a:rPr>
              <a:t>无线传感器网络作为任务型的网络，不仅要进行数据的传输，而且要进行数据采集和融合、任务的协同控制等。如何保证任务执行的机密性、数据产生的可靠性、数据触合的高效性以及数据传输的安全性，就成为无线传感器网络安全问题需要全面考虑的内容。</a:t>
            </a:r>
            <a:endParaRPr lang="zh-CN" altLang="en-US" b="1">
              <a:solidFill>
                <a:srgbClr val="FF0000"/>
              </a:solidFill>
              <a:latin typeface="等线" panose="02010600030101010101" charset="-122"/>
              <a:ea typeface="等线" panose="02010600030101010101" charset="-122"/>
              <a:cs typeface="等线" panose="02010600030101010101" charset="-122"/>
            </a:endParaRPr>
          </a:p>
          <a:p>
            <a:pPr marL="0" indent="0" algn="l">
              <a:buNone/>
            </a:pPr>
            <a:endParaRPr lang="zh-CN" altLang="en-US" b="1">
              <a:solidFill>
                <a:srgbClr val="FF0000"/>
              </a:solidFill>
              <a:latin typeface="等线" panose="02010600030101010101" charset="-122"/>
              <a:ea typeface="等线" panose="02010600030101010101" charset="-122"/>
              <a:cs typeface="等线" panose="02010600030101010101" charset="-122"/>
            </a:endParaRPr>
          </a:p>
        </p:txBody>
      </p:sp>
      <p:sp>
        <p:nvSpPr>
          <p:cNvPr id="4" name="文本框 3"/>
          <p:cNvSpPr txBox="1"/>
          <p:nvPr/>
        </p:nvSpPr>
        <p:spPr>
          <a:xfrm>
            <a:off x="2365375" y="1018540"/>
            <a:ext cx="3682365" cy="521970"/>
          </a:xfrm>
          <a:prstGeom prst="rect">
            <a:avLst/>
          </a:prstGeom>
          <a:noFill/>
        </p:spPr>
        <p:txBody>
          <a:bodyPr wrap="square" rtlCol="0">
            <a:spAutoFit/>
          </a:bodyPr>
          <a:p>
            <a:pPr marL="0" indent="0" algn="l">
              <a:buNone/>
            </a:pPr>
            <a:r>
              <a:rPr lang="zh-CN" altLang="en-US" sz="2800" b="1">
                <a:ea typeface="+mn-lt"/>
                <a:cs typeface="黑体" panose="02010609060101010101" charset="-122"/>
                <a:sym typeface="+mn-ea"/>
              </a:rPr>
              <a:t>1.3.1</a:t>
            </a:r>
            <a:r>
              <a:rPr lang="zh-CN" altLang="en-US" sz="2800" b="1">
                <a:latin typeface="黑体" panose="02010609060101010101" charset="-122"/>
                <a:ea typeface="黑体" panose="02010609060101010101" charset="-122"/>
                <a:cs typeface="黑体" panose="02010609060101010101" charset="-122"/>
                <a:sym typeface="+mn-ea"/>
              </a:rPr>
              <a:t> </a:t>
            </a:r>
            <a:r>
              <a:rPr lang="zh-CN" altLang="en-US" sz="2800" b="1">
                <a:cs typeface="黑体" panose="02010609060101010101" charset="-122"/>
                <a:sym typeface="+mn-ea"/>
              </a:rPr>
              <a:t> 关键技术</a:t>
            </a:r>
            <a:endParaRPr lang="zh-CN" altLang="en-US" sz="2800" b="1">
              <a:cs typeface="黑体" panose="02010609060101010101" charset="-122"/>
            </a:endParaRPr>
          </a:p>
        </p:txBody>
      </p:sp>
      <p:pic>
        <p:nvPicPr>
          <p:cNvPr id="121" name="图片 120"/>
          <p:cNvPicPr/>
          <p:nvPr>
            <p:custDataLst>
              <p:tags r:id="rId2"/>
            </p:custDataLst>
          </p:nvPr>
        </p:nvPicPr>
        <p:blipFill>
          <a:blip r:embed="rId3"/>
          <a:stretch>
            <a:fillRect/>
          </a:stretch>
        </p:blipFill>
        <p:spPr>
          <a:xfrm>
            <a:off x="4518025" y="1540510"/>
            <a:ext cx="6861810" cy="4820920"/>
          </a:xfrm>
          <a:prstGeom prst="rect">
            <a:avLst/>
          </a:prstGeom>
          <a:noFill/>
          <a:ln w="9525">
            <a:noFill/>
          </a:ln>
        </p:spPr>
      </p:pic>
      <p:sp>
        <p:nvSpPr>
          <p:cNvPr id="5" name="文本框 4"/>
          <p:cNvSpPr txBox="1"/>
          <p:nvPr/>
        </p:nvSpPr>
        <p:spPr>
          <a:xfrm>
            <a:off x="5732145" y="6435090"/>
            <a:ext cx="5368925" cy="368300"/>
          </a:xfrm>
          <a:prstGeom prst="rect">
            <a:avLst/>
          </a:prstGeom>
          <a:noFill/>
        </p:spPr>
        <p:txBody>
          <a:bodyPr wrap="square" rtlCol="0" anchor="t">
            <a:spAutoFit/>
          </a:bodyPr>
          <a:p>
            <a:r>
              <a:rPr lang="zh-CN" altLang="en-US"/>
              <a:t>一种大规模无线传感器网络协同身份验证方法</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38175" y="1748155"/>
            <a:ext cx="4272280" cy="4215765"/>
          </a:xfrm>
          <a:prstGeom prst="rect">
            <a:avLst/>
          </a:prstGeom>
          <a:noFill/>
          <a:ln w="9525">
            <a:noFill/>
          </a:ln>
        </p:spPr>
        <p:txBody>
          <a:bodyPr wrap="square">
            <a:spAutoFit/>
          </a:bodyPr>
          <a:p>
            <a:pPr marL="0" indent="0" algn="l">
              <a:buNone/>
            </a:pPr>
            <a:r>
              <a:rPr lang="zh-CN" altLang="en-US" sz="2800" b="1">
                <a:solidFill>
                  <a:srgbClr val="FF0000"/>
                </a:solidFill>
                <a:latin typeface="等线" panose="02010600030101010101" charset="-122"/>
                <a:ea typeface="等线" panose="02010600030101010101" charset="-122"/>
                <a:cs typeface="等线" panose="02010600030101010101" charset="-122"/>
                <a:sym typeface="+mn-ea"/>
              </a:rPr>
              <a:t>7）覆盖与连通</a:t>
            </a:r>
            <a:endParaRPr lang="zh-CN" altLang="en-US" sz="2800" b="1">
              <a:solidFill>
                <a:srgbClr val="FF0000"/>
              </a:solidFill>
              <a:latin typeface="等线" panose="02010600030101010101" charset="-122"/>
              <a:ea typeface="等线" panose="02010600030101010101" charset="-122"/>
              <a:cs typeface="等线" panose="02010600030101010101" charset="-122"/>
            </a:endParaRPr>
          </a:p>
          <a:p>
            <a:pPr marL="0" indent="0" algn="l">
              <a:buNone/>
            </a:pPr>
            <a:r>
              <a:rPr lang="en-US" sz="2200" b="1">
                <a:solidFill>
                  <a:schemeClr val="tx1"/>
                </a:solidFill>
                <a:latin typeface="等线" panose="02010600030101010101" charset="-122"/>
                <a:ea typeface="等线" panose="02010600030101010101" charset="-122"/>
                <a:cs typeface="等线" panose="02010600030101010101" charset="-122"/>
              </a:rPr>
              <a:t>        </a:t>
            </a:r>
            <a:r>
              <a:rPr sz="2400" b="1">
                <a:solidFill>
                  <a:schemeClr val="tx1"/>
                </a:solidFill>
                <a:latin typeface="等线" panose="02010600030101010101" charset="-122"/>
                <a:ea typeface="等线" panose="02010600030101010101" charset="-122"/>
                <a:cs typeface="等线" panose="02010600030101010101" charset="-122"/>
              </a:rPr>
              <a:t>覆盖</a:t>
            </a:r>
            <a:r>
              <a:rPr lang="zh-CN" sz="2400" b="1">
                <a:solidFill>
                  <a:schemeClr val="tx1"/>
                </a:solidFill>
                <a:latin typeface="等线" panose="02010600030101010101" charset="-122"/>
                <a:ea typeface="等线" panose="02010600030101010101" charset="-122"/>
                <a:cs typeface="等线" panose="02010600030101010101" charset="-122"/>
              </a:rPr>
              <a:t>与连通</a:t>
            </a:r>
            <a:r>
              <a:rPr sz="2400" b="1">
                <a:solidFill>
                  <a:schemeClr val="tx1"/>
                </a:solidFill>
                <a:latin typeface="等线" panose="02010600030101010101" charset="-122"/>
                <a:ea typeface="等线" panose="02010600030101010101" charset="-122"/>
                <a:cs typeface="等线" panose="02010600030101010101" charset="-122"/>
              </a:rPr>
              <a:t>问题是无线传感器网络配置首先面临的基本问题，因为传感器节点可能任意分布在配置区域，它反映了一个无线传感器网络某区域被监测和跟踪的状况。网络配置中</a:t>
            </a:r>
            <a:r>
              <a:rPr lang="zh-CN" sz="2400" b="1">
                <a:solidFill>
                  <a:schemeClr val="tx1"/>
                </a:solidFill>
                <a:latin typeface="等线" panose="02010600030101010101" charset="-122"/>
                <a:ea typeface="等线" panose="02010600030101010101" charset="-122"/>
                <a:cs typeface="等线" panose="02010600030101010101" charset="-122"/>
              </a:rPr>
              <a:t>的</a:t>
            </a:r>
            <a:r>
              <a:rPr sz="2400" b="1">
                <a:solidFill>
                  <a:schemeClr val="tx1"/>
                </a:solidFill>
                <a:latin typeface="等线" panose="02010600030101010101" charset="-122"/>
                <a:ea typeface="等线" panose="02010600030101010101" charset="-122"/>
                <a:cs typeface="等线" panose="02010600030101010101" charset="-122"/>
              </a:rPr>
              <a:t>覆盖与连通问题是无线传感器网络设计和规划需要面临的一个基本问题之一。</a:t>
            </a:r>
            <a:endParaRPr sz="2400" b="1">
              <a:solidFill>
                <a:schemeClr val="tx1"/>
              </a:solidFill>
              <a:latin typeface="等线" panose="02010600030101010101" charset="-122"/>
              <a:ea typeface="等线" panose="02010600030101010101" charset="-122"/>
              <a:cs typeface="等线" panose="02010600030101010101" charset="-122"/>
            </a:endParaRPr>
          </a:p>
          <a:p>
            <a:pPr marL="0" indent="0" algn="l">
              <a:buNone/>
            </a:pPr>
            <a:endParaRPr sz="2400" b="1">
              <a:latin typeface="等线" panose="02010600030101010101" charset="-122"/>
              <a:ea typeface="等线" panose="02010600030101010101" charset="-122"/>
              <a:cs typeface="等线" panose="02010600030101010101" charset="-122"/>
              <a:sym typeface="+mn-ea"/>
            </a:endParaRPr>
          </a:p>
        </p:txBody>
      </p:sp>
      <p:sp>
        <p:nvSpPr>
          <p:cNvPr id="4" name="标题 3"/>
          <p:cNvSpPr>
            <a:spLocks noGrp="1"/>
          </p:cNvSpPr>
          <p:nvPr>
            <p:ph type="title"/>
          </p:nvPr>
        </p:nvSpPr>
        <p:spPr>
          <a:xfrm>
            <a:off x="744855" y="19050"/>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1.3</a:t>
            </a:r>
            <a:r>
              <a:rPr b="1">
                <a:uFillTx/>
                <a:ea typeface="宋体" panose="02010600030101010101" pitchFamily="2" charset="-122"/>
                <a:sym typeface="+mn-ea"/>
                <a:hlinkClick r:id="rId1"/>
              </a:rPr>
              <a:t>　无线传感器网络的关键技术</a:t>
            </a:r>
            <a:endParaRPr b="1">
              <a:uFillTx/>
              <a:ea typeface="宋体" panose="02010600030101010101" pitchFamily="2" charset="-122"/>
              <a:sym typeface="+mn-ea"/>
            </a:endParaRPr>
          </a:p>
        </p:txBody>
      </p:sp>
      <p:sp>
        <p:nvSpPr>
          <p:cNvPr id="2" name="文本框 1"/>
          <p:cNvSpPr txBox="1"/>
          <p:nvPr/>
        </p:nvSpPr>
        <p:spPr>
          <a:xfrm>
            <a:off x="1059815" y="1043940"/>
            <a:ext cx="3682365" cy="521970"/>
          </a:xfrm>
          <a:prstGeom prst="rect">
            <a:avLst/>
          </a:prstGeom>
          <a:noFill/>
        </p:spPr>
        <p:txBody>
          <a:bodyPr wrap="square" rtlCol="0">
            <a:spAutoFit/>
          </a:bodyPr>
          <a:p>
            <a:pPr marL="0" indent="0" algn="l">
              <a:buNone/>
            </a:pPr>
            <a:r>
              <a:rPr lang="zh-CN" altLang="en-US" sz="2800" b="1">
                <a:ea typeface="+mn-lt"/>
                <a:cs typeface="黑体" panose="02010609060101010101" charset="-122"/>
                <a:sym typeface="+mn-ea"/>
              </a:rPr>
              <a:t>1.3.1</a:t>
            </a:r>
            <a:r>
              <a:rPr lang="zh-CN" altLang="en-US" sz="2800" b="1">
                <a:latin typeface="黑体" panose="02010609060101010101" charset="-122"/>
                <a:ea typeface="黑体" panose="02010609060101010101" charset="-122"/>
                <a:cs typeface="黑体" panose="02010609060101010101" charset="-122"/>
                <a:sym typeface="+mn-ea"/>
              </a:rPr>
              <a:t> </a:t>
            </a:r>
            <a:r>
              <a:rPr lang="zh-CN" altLang="en-US" sz="2800" b="1">
                <a:cs typeface="黑体" panose="02010609060101010101" charset="-122"/>
                <a:sym typeface="+mn-ea"/>
              </a:rPr>
              <a:t> 关键技术</a:t>
            </a:r>
            <a:endParaRPr lang="zh-CN" altLang="en-US" sz="2800" b="1">
              <a:cs typeface="黑体" panose="02010609060101010101" charset="-122"/>
            </a:endParaRPr>
          </a:p>
        </p:txBody>
      </p:sp>
      <p:pic>
        <p:nvPicPr>
          <p:cNvPr id="111" name="图片 110"/>
          <p:cNvPicPr/>
          <p:nvPr>
            <p:custDataLst>
              <p:tags r:id="rId2"/>
            </p:custDataLst>
          </p:nvPr>
        </p:nvPicPr>
        <p:blipFill>
          <a:blip r:embed="rId3"/>
          <a:srcRect l="6312" r="5011"/>
          <a:stretch>
            <a:fillRect/>
          </a:stretch>
        </p:blipFill>
        <p:spPr>
          <a:xfrm>
            <a:off x="5386070" y="1344930"/>
            <a:ext cx="5887720" cy="521398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85115" y="1565910"/>
            <a:ext cx="6937375" cy="4584700"/>
          </a:xfrm>
          <a:prstGeom prst="rect">
            <a:avLst/>
          </a:prstGeom>
          <a:noFill/>
          <a:ln w="9525">
            <a:noFill/>
          </a:ln>
        </p:spPr>
        <p:txBody>
          <a:bodyPr wrap="square">
            <a:spAutoFit/>
          </a:bodyPr>
          <a:p>
            <a:pPr marL="0" indent="0" algn="l">
              <a:buNone/>
            </a:pPr>
            <a:r>
              <a:rPr lang="zh-CN" altLang="en-US" sz="2800" b="1">
                <a:solidFill>
                  <a:srgbClr val="FF0000"/>
                </a:solidFill>
                <a:latin typeface="等线" panose="02010600030101010101" charset="-122"/>
                <a:ea typeface="等线" panose="02010600030101010101" charset="-122"/>
                <a:cs typeface="等线" panose="02010600030101010101" charset="-122"/>
                <a:sym typeface="+mn-ea"/>
              </a:rPr>
              <a:t>8）软硬件集成技术</a:t>
            </a:r>
            <a:endParaRPr lang="en-US" sz="2800" b="1">
              <a:latin typeface="等线" panose="02010600030101010101" charset="-122"/>
              <a:ea typeface="等线" panose="02010600030101010101" charset="-122"/>
              <a:cs typeface="等线" panose="02010600030101010101" charset="-122"/>
            </a:endParaRPr>
          </a:p>
          <a:p>
            <a:pPr marL="0" indent="0" algn="l">
              <a:buNone/>
            </a:pPr>
            <a:r>
              <a:rPr lang="en-US" sz="2200" b="1">
                <a:latin typeface="等线" panose="02010600030101010101" charset="-122"/>
                <a:ea typeface="等线" panose="02010600030101010101" charset="-122"/>
                <a:cs typeface="等线" panose="02010600030101010101" charset="-122"/>
                <a:sym typeface="+mn-ea"/>
              </a:rPr>
              <a:t>       </a:t>
            </a:r>
            <a:r>
              <a:rPr sz="2200" b="1">
                <a:latin typeface="等线" panose="02010600030101010101" charset="-122"/>
                <a:ea typeface="等线" panose="02010600030101010101" charset="-122"/>
                <a:cs typeface="等线" panose="02010600030101010101" charset="-122"/>
                <a:sym typeface="+mn-ea"/>
              </a:rPr>
              <a:t>传感器节点是无线传感器网络的基本构成单位，由其组成的硬件平台和具体的应用要求密切相关，因此节点的设计将直接影响到整个无线传感器网络的性能。</a:t>
            </a:r>
            <a:endParaRPr sz="2200" b="1">
              <a:latin typeface="等线" panose="02010600030101010101" charset="-122"/>
              <a:ea typeface="等线" panose="02010600030101010101" charset="-122"/>
              <a:cs typeface="等线" panose="02010600030101010101" charset="-122"/>
              <a:sym typeface="+mn-ea"/>
            </a:endParaRPr>
          </a:p>
          <a:p>
            <a:pPr marL="0" indent="0" algn="l">
              <a:buNone/>
            </a:pPr>
            <a:r>
              <a:rPr sz="2200" b="1">
                <a:latin typeface="等线" panose="02010600030101010101" charset="-122"/>
                <a:ea typeface="等线" panose="02010600030101010101" charset="-122"/>
                <a:cs typeface="等线" panose="02010600030101010101" charset="-122"/>
                <a:sym typeface="+mn-ea"/>
              </a:rPr>
              <a:t> </a:t>
            </a:r>
            <a:r>
              <a:rPr lang="en-US" sz="2200" b="1">
                <a:latin typeface="等线" panose="02010600030101010101" charset="-122"/>
                <a:ea typeface="等线" panose="02010600030101010101" charset="-122"/>
                <a:cs typeface="等线" panose="02010600030101010101" charset="-122"/>
                <a:sym typeface="+mn-ea"/>
              </a:rPr>
              <a:t>      </a:t>
            </a:r>
            <a:r>
              <a:rPr sz="2200" b="1">
                <a:solidFill>
                  <a:srgbClr val="0000FF"/>
                </a:solidFill>
                <a:latin typeface="等线" panose="02010600030101010101" charset="-122"/>
                <a:ea typeface="等线" panose="02010600030101010101" charset="-122"/>
                <a:cs typeface="等线" panose="02010600030101010101" charset="-122"/>
                <a:sym typeface="+mn-ea"/>
              </a:rPr>
              <a:t>传感器节点</a:t>
            </a:r>
            <a:r>
              <a:rPr sz="2200" b="1">
                <a:latin typeface="等线" panose="02010600030101010101" charset="-122"/>
                <a:ea typeface="等线" panose="02010600030101010101" charset="-122"/>
                <a:cs typeface="等线" panose="02010600030101010101" charset="-122"/>
                <a:sym typeface="+mn-ea"/>
              </a:rPr>
              <a:t>通常是一个微型的</a:t>
            </a:r>
            <a:r>
              <a:rPr sz="2200" b="1">
                <a:solidFill>
                  <a:srgbClr val="FF0000"/>
                </a:solidFill>
                <a:latin typeface="等线" panose="02010600030101010101" charset="-122"/>
                <a:ea typeface="等线" panose="02010600030101010101" charset="-122"/>
                <a:cs typeface="等线" panose="02010600030101010101" charset="-122"/>
                <a:sym typeface="+mn-ea"/>
              </a:rPr>
              <a:t>嵌入式系统</a:t>
            </a:r>
            <a:r>
              <a:rPr sz="2200" b="1">
                <a:latin typeface="等线" panose="02010600030101010101" charset="-122"/>
                <a:ea typeface="等线" panose="02010600030101010101" charset="-122"/>
                <a:cs typeface="等线" panose="02010600030101010101" charset="-122"/>
                <a:sym typeface="+mn-ea"/>
              </a:rPr>
              <a:t>，构成无线传感器网络的基础层支持平台。传感器节点兼顾传统网络节点的</a:t>
            </a:r>
            <a:r>
              <a:rPr sz="2200" b="1">
                <a:solidFill>
                  <a:srgbClr val="FF0000"/>
                </a:solidFill>
                <a:latin typeface="等线" panose="02010600030101010101" charset="-122"/>
                <a:ea typeface="等线" panose="02010600030101010101" charset="-122"/>
                <a:cs typeface="等线" panose="02010600030101010101" charset="-122"/>
                <a:sym typeface="+mn-ea"/>
              </a:rPr>
              <a:t>终端和路由器</a:t>
            </a:r>
            <a:r>
              <a:rPr sz="2200" b="1">
                <a:latin typeface="等线" panose="02010600030101010101" charset="-122"/>
                <a:ea typeface="等线" panose="02010600030101010101" charset="-122"/>
                <a:cs typeface="等线" panose="02010600030101010101" charset="-122"/>
                <a:sym typeface="+mn-ea"/>
              </a:rPr>
              <a:t>双重功能，负责</a:t>
            </a:r>
            <a:r>
              <a:rPr sz="2200" b="1">
                <a:solidFill>
                  <a:srgbClr val="FF0000"/>
                </a:solidFill>
                <a:latin typeface="等线" panose="02010600030101010101" charset="-122"/>
                <a:ea typeface="等线" panose="02010600030101010101" charset="-122"/>
                <a:cs typeface="等线" panose="02010600030101010101" charset="-122"/>
                <a:sym typeface="+mn-ea"/>
              </a:rPr>
              <a:t>本地信息收集和数据处理</a:t>
            </a:r>
            <a:r>
              <a:rPr sz="2200" b="1">
                <a:latin typeface="等线" panose="02010600030101010101" charset="-122"/>
                <a:ea typeface="等线" panose="02010600030101010101" charset="-122"/>
                <a:cs typeface="等线" panose="02010600030101010101" charset="-122"/>
                <a:sym typeface="+mn-ea"/>
              </a:rPr>
              <a:t>，以及对其他节点转发来的数据进行</a:t>
            </a:r>
            <a:r>
              <a:rPr sz="2200" b="1">
                <a:solidFill>
                  <a:srgbClr val="FF0000"/>
                </a:solidFill>
                <a:latin typeface="等线" panose="02010600030101010101" charset="-122"/>
                <a:ea typeface="等线" panose="02010600030101010101" charset="-122"/>
                <a:cs typeface="等线" panose="02010600030101010101" charset="-122"/>
                <a:sym typeface="+mn-ea"/>
              </a:rPr>
              <a:t>存储、管理和融合</a:t>
            </a:r>
            <a:r>
              <a:rPr sz="2200" b="1">
                <a:latin typeface="等线" panose="02010600030101010101" charset="-122"/>
                <a:ea typeface="等线" panose="02010600030101010101" charset="-122"/>
                <a:cs typeface="等线" panose="02010600030101010101" charset="-122"/>
                <a:sym typeface="+mn-ea"/>
              </a:rPr>
              <a:t>等处理，同时与其他节点协作完成一些特定任务。而</a:t>
            </a:r>
            <a:r>
              <a:rPr sz="2200" b="1">
                <a:solidFill>
                  <a:srgbClr val="0000FF"/>
                </a:solidFill>
                <a:latin typeface="等线" panose="02010600030101010101" charset="-122"/>
                <a:ea typeface="等线" panose="02010600030101010101" charset="-122"/>
                <a:cs typeface="等线" panose="02010600030101010101" charset="-122"/>
                <a:sym typeface="+mn-ea"/>
              </a:rPr>
              <a:t>汇聚节点</a:t>
            </a:r>
            <a:r>
              <a:rPr sz="2200" b="1">
                <a:latin typeface="等线" panose="02010600030101010101" charset="-122"/>
                <a:ea typeface="等线" panose="02010600030101010101" charset="-122"/>
                <a:cs typeface="等线" panose="02010600030101010101" charset="-122"/>
                <a:sym typeface="+mn-ea"/>
              </a:rPr>
              <a:t>连接无线传感器网络与互联网等外部网络，需要实现两种协议栈之间的通信协议转换。因此，节点的软、硬件设计是一项高密集、多任务的高度集成的技术。</a:t>
            </a:r>
            <a:endParaRPr sz="2200" b="1">
              <a:latin typeface="等线" panose="02010600030101010101" charset="-122"/>
              <a:ea typeface="等线" panose="02010600030101010101" charset="-122"/>
              <a:cs typeface="等线" panose="02010600030101010101" charset="-122"/>
              <a:sym typeface="+mn-ea"/>
            </a:endParaRPr>
          </a:p>
        </p:txBody>
      </p:sp>
      <p:sp>
        <p:nvSpPr>
          <p:cNvPr id="4" name="标题 3"/>
          <p:cNvSpPr>
            <a:spLocks noGrp="1"/>
          </p:cNvSpPr>
          <p:nvPr>
            <p:ph type="title"/>
          </p:nvPr>
        </p:nvSpPr>
        <p:spPr>
          <a:xfrm>
            <a:off x="744855" y="19050"/>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1.3</a:t>
            </a:r>
            <a:r>
              <a:rPr b="1">
                <a:uFillTx/>
                <a:ea typeface="宋体" panose="02010600030101010101" pitchFamily="2" charset="-122"/>
                <a:sym typeface="+mn-ea"/>
                <a:hlinkClick r:id="rId1"/>
              </a:rPr>
              <a:t>　无线传感器网络的关键技术</a:t>
            </a:r>
            <a:endParaRPr b="1">
              <a:uFillTx/>
              <a:ea typeface="宋体" panose="02010600030101010101" pitchFamily="2" charset="-122"/>
              <a:sym typeface="+mn-ea"/>
            </a:endParaRPr>
          </a:p>
        </p:txBody>
      </p:sp>
      <p:sp>
        <p:nvSpPr>
          <p:cNvPr id="2" name="文本框 1"/>
          <p:cNvSpPr txBox="1"/>
          <p:nvPr/>
        </p:nvSpPr>
        <p:spPr>
          <a:xfrm>
            <a:off x="1059815" y="1043940"/>
            <a:ext cx="3682365" cy="521970"/>
          </a:xfrm>
          <a:prstGeom prst="rect">
            <a:avLst/>
          </a:prstGeom>
          <a:noFill/>
        </p:spPr>
        <p:txBody>
          <a:bodyPr wrap="square" rtlCol="0">
            <a:spAutoFit/>
          </a:bodyPr>
          <a:p>
            <a:pPr marL="0" indent="0" algn="l">
              <a:buNone/>
            </a:pPr>
            <a:r>
              <a:rPr lang="zh-CN" altLang="en-US" sz="2800" b="1">
                <a:ea typeface="+mn-lt"/>
                <a:cs typeface="黑体" panose="02010609060101010101" charset="-122"/>
                <a:sym typeface="+mn-ea"/>
              </a:rPr>
              <a:t>1.3.1</a:t>
            </a:r>
            <a:r>
              <a:rPr lang="zh-CN" altLang="en-US" sz="2800" b="1">
                <a:latin typeface="黑体" panose="02010609060101010101" charset="-122"/>
                <a:ea typeface="黑体" panose="02010609060101010101" charset="-122"/>
                <a:cs typeface="黑体" panose="02010609060101010101" charset="-122"/>
                <a:sym typeface="+mn-ea"/>
              </a:rPr>
              <a:t> </a:t>
            </a:r>
            <a:r>
              <a:rPr lang="zh-CN" altLang="en-US" sz="2800" b="1">
                <a:cs typeface="黑体" panose="02010609060101010101" charset="-122"/>
                <a:sym typeface="+mn-ea"/>
              </a:rPr>
              <a:t> 关键技术</a:t>
            </a:r>
            <a:endParaRPr lang="zh-CN" altLang="en-US" sz="2800" b="1">
              <a:cs typeface="黑体" panose="02010609060101010101" charset="-122"/>
            </a:endParaRPr>
          </a:p>
        </p:txBody>
      </p:sp>
      <p:pic>
        <p:nvPicPr>
          <p:cNvPr id="28" name="图片 28" descr="微信图片_20230528175816"/>
          <p:cNvPicPr>
            <a:picLocks noChangeAspect="1"/>
          </p:cNvPicPr>
          <p:nvPr>
            <p:custDataLst>
              <p:tags r:id="rId2"/>
            </p:custDataLst>
          </p:nvPr>
        </p:nvPicPr>
        <p:blipFill>
          <a:blip r:embed="rId3"/>
          <a:srcRect l="7446" t="8465" r="5005" b="4076"/>
          <a:stretch>
            <a:fillRect/>
          </a:stretch>
        </p:blipFill>
        <p:spPr>
          <a:xfrm>
            <a:off x="8074660" y="4273550"/>
            <a:ext cx="2846705" cy="2132965"/>
          </a:xfrm>
          <a:prstGeom prst="rect">
            <a:avLst/>
          </a:prstGeom>
        </p:spPr>
      </p:pic>
      <p:pic>
        <p:nvPicPr>
          <p:cNvPr id="16" name="图片 3"/>
          <p:cNvPicPr>
            <a:picLocks noChangeAspect="1"/>
          </p:cNvPicPr>
          <p:nvPr>
            <p:custDataLst>
              <p:tags r:id="rId4"/>
            </p:custDataLst>
          </p:nvPr>
        </p:nvPicPr>
        <p:blipFill>
          <a:blip r:embed="rId5"/>
          <a:srcRect l="32519"/>
          <a:stretch>
            <a:fillRect/>
          </a:stretch>
        </p:blipFill>
        <p:spPr>
          <a:xfrm>
            <a:off x="7877810" y="1711960"/>
            <a:ext cx="2950210" cy="228663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82600" y="1647825"/>
            <a:ext cx="11076940" cy="5271135"/>
          </a:xfrm>
          <a:prstGeom prst="rect">
            <a:avLst/>
          </a:prstGeom>
          <a:noFill/>
          <a:ln w="9525">
            <a:noFill/>
          </a:ln>
        </p:spPr>
        <p:txBody>
          <a:bodyPr wrap="square">
            <a:spAutoFit/>
          </a:bodyPr>
          <a:p>
            <a:pPr indent="0" algn="l">
              <a:lnSpc>
                <a:spcPct val="90000"/>
              </a:lnSpc>
              <a:spcBef>
                <a:spcPts val="1000"/>
              </a:spcBef>
              <a:buClrTx/>
              <a:buSzTx/>
              <a:buFont typeface="Arial" panose="020B0604020202020204" pitchFamily="34" charset="0"/>
              <a:buNone/>
            </a:pPr>
            <a:r>
              <a:rPr lang="en-US" sz="2800" b="1">
                <a:solidFill>
                  <a:srgbClr val="FF0000"/>
                </a:solidFill>
                <a:latin typeface="等线" panose="02010600030101010101" charset="-122"/>
                <a:ea typeface="等线" panose="02010600030101010101" charset="-122"/>
                <a:cs typeface="等线" panose="02010600030101010101" charset="-122"/>
              </a:rPr>
              <a:t>（1）无中心和自组网特性</a:t>
            </a:r>
            <a:r>
              <a:rPr lang="en-US" sz="2800" b="1">
                <a:latin typeface="等线" panose="02010600030101010101" charset="-122"/>
                <a:ea typeface="等线" panose="02010600030101010101" charset="-122"/>
                <a:cs typeface="等线" panose="02010600030101010101" charset="-122"/>
                <a:sym typeface="+mn-ea"/>
              </a:rPr>
              <a:t>——</a:t>
            </a:r>
            <a:r>
              <a:rPr lang="zh-CN" altLang="en-US" sz="2800" b="1">
                <a:latin typeface="等线" panose="02010600030101010101" charset="-122"/>
                <a:ea typeface="等线" panose="02010600030101010101" charset="-122"/>
                <a:cs typeface="等线" panose="02010600030101010101" charset="-122"/>
                <a:sym typeface="+mn-ea"/>
              </a:rPr>
              <a:t>数量巨大，随时变化</a:t>
            </a:r>
            <a:endParaRPr lang="en-US" sz="28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solidFill>
                  <a:schemeClr val="tx1"/>
                </a:solidFill>
                <a:latin typeface="等线" panose="02010600030101010101" charset="-122"/>
                <a:ea typeface="等线" panose="02010600030101010101" charset="-122"/>
                <a:cs typeface="等线" panose="02010600030101010101" charset="-122"/>
              </a:rPr>
              <a:t>    在无线传感器网络中，所有节点的地位都是平等的，没有预先指定的中心，各节点通过分布式算法来相互协调，在无人值守的情况下，节点就能自动组织起一个测量网络。因为没有中心，所以网络不会因为单个节点的脱离而受到损害。</a:t>
            </a:r>
            <a:endParaRPr lang="en-US" sz="2400" b="1">
              <a:solidFill>
                <a:schemeClr val="tx1"/>
              </a:solidFill>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800" b="1">
                <a:solidFill>
                  <a:srgbClr val="FF0000"/>
                </a:solidFill>
                <a:latin typeface="等线" panose="02010600030101010101" charset="-122"/>
                <a:ea typeface="等线" panose="02010600030101010101" charset="-122"/>
                <a:cs typeface="等线" panose="02010600030101010101" charset="-122"/>
              </a:rPr>
              <a:t>（2）网络拓扑的动态变化性</a:t>
            </a:r>
            <a:r>
              <a:rPr lang="en-US" sz="2800" b="1">
                <a:latin typeface="等线" panose="02010600030101010101" charset="-122"/>
                <a:ea typeface="等线" panose="02010600030101010101" charset="-122"/>
                <a:cs typeface="等线" panose="02010600030101010101" charset="-122"/>
                <a:sym typeface="+mn-ea"/>
              </a:rPr>
              <a:t>——</a:t>
            </a:r>
            <a:r>
              <a:rPr lang="zh-CN" altLang="en-US" sz="2800" b="1">
                <a:latin typeface="等线" panose="02010600030101010101" charset="-122"/>
                <a:ea typeface="等线" panose="02010600030101010101" charset="-122"/>
                <a:cs typeface="等线" panose="02010600030101010101" charset="-122"/>
                <a:sym typeface="+mn-ea"/>
              </a:rPr>
              <a:t>无法预测</a:t>
            </a:r>
            <a:r>
              <a:rPr lang="en-US" sz="2800" b="1">
                <a:solidFill>
                  <a:srgbClr val="FF0000"/>
                </a:solidFill>
                <a:latin typeface="等线" panose="02010600030101010101" charset="-122"/>
                <a:ea typeface="等线" panose="02010600030101010101" charset="-122"/>
                <a:cs typeface="等线" panose="02010600030101010101" charset="-122"/>
              </a:rPr>
              <a:t>  </a:t>
            </a:r>
            <a:endParaRPr lang="en-US" sz="2800" b="1">
              <a:solidFill>
                <a:srgbClr val="FF0000"/>
              </a:solidFill>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latin typeface="等线" panose="02010600030101010101" charset="-122"/>
                <a:ea typeface="等线" panose="02010600030101010101" charset="-122"/>
                <a:cs typeface="等线" panose="02010600030101010101" charset="-122"/>
              </a:rPr>
              <a:t>    网络中的节点处于不断变化的环境中，它的状态也在相应地发生变化，加之无线通信信道的不稳定性，网络拓扑也在不断地调整变化，而这种变化方式是无人能准确预测出来的。</a:t>
            </a:r>
            <a:r>
              <a:rPr lang="en-US" sz="2800" b="1">
                <a:solidFill>
                  <a:srgbClr val="FF0000"/>
                </a:solidFill>
                <a:latin typeface="等线" panose="02010600030101010101" charset="-122"/>
                <a:ea typeface="等线" panose="02010600030101010101" charset="-122"/>
                <a:cs typeface="等线" panose="02010600030101010101" charset="-122"/>
              </a:rPr>
              <a:t>  </a:t>
            </a:r>
            <a:endParaRPr lang="en-US" sz="2800" b="1">
              <a:solidFill>
                <a:srgbClr val="FF0000"/>
              </a:solidFill>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800" b="1">
                <a:solidFill>
                  <a:srgbClr val="FF0000"/>
                </a:solidFill>
                <a:latin typeface="等线" panose="02010600030101010101" charset="-122"/>
                <a:ea typeface="等线" panose="02010600030101010101" charset="-122"/>
                <a:cs typeface="等线" panose="02010600030101010101" charset="-122"/>
              </a:rPr>
              <a:t>（3）传输能力的有限性</a:t>
            </a:r>
            <a:r>
              <a:rPr lang="en-US" sz="2800" b="1">
                <a:latin typeface="等线" panose="02010600030101010101" charset="-122"/>
                <a:ea typeface="等线" panose="02010600030101010101" charset="-122"/>
                <a:cs typeface="等线" panose="02010600030101010101" charset="-122"/>
                <a:sym typeface="+mn-ea"/>
              </a:rPr>
              <a:t>——</a:t>
            </a:r>
            <a:r>
              <a:rPr lang="zh-CN" altLang="en-US" sz="2800" b="1">
                <a:latin typeface="等线" panose="02010600030101010101" charset="-122"/>
                <a:ea typeface="等线" panose="02010600030101010101" charset="-122"/>
                <a:cs typeface="等线" panose="02010600030101010101" charset="-122"/>
                <a:sym typeface="+mn-ea"/>
              </a:rPr>
              <a:t>低带宽，干扰，衰减</a:t>
            </a:r>
            <a:endParaRPr lang="en-US" sz="2800" b="1">
              <a:solidFill>
                <a:srgbClr val="FF0000"/>
              </a:solidFill>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latin typeface="等线" panose="02010600030101010101" charset="-122"/>
                <a:ea typeface="等线" panose="02010600030101010101" charset="-122"/>
                <a:cs typeface="等线" panose="02010600030101010101" charset="-122"/>
              </a:rPr>
              <a:t>    无线传感器网络通过无线电波进行数据传输，虽然省去了布线的烦恼，但是相对于有线网络，低带宽则成为它的天生缺陷。同时，信号之间还存在相互干扰，信号自身也在不断地衰减。不过因为单个节点传输的数据量并不算大，所以这个缺点还是能忍受的。</a:t>
            </a:r>
            <a:endParaRPr lang="en-US" sz="2400" b="1">
              <a:latin typeface="等线" panose="02010600030101010101" charset="-122"/>
              <a:ea typeface="等线" panose="02010600030101010101" charset="-122"/>
              <a:cs typeface="等线" panose="02010600030101010101" charset="-122"/>
            </a:endParaRPr>
          </a:p>
        </p:txBody>
      </p:sp>
      <p:sp>
        <p:nvSpPr>
          <p:cNvPr id="4" name="标题 3"/>
          <p:cNvSpPr>
            <a:spLocks noGrp="1"/>
          </p:cNvSpPr>
          <p:nvPr>
            <p:ph type="title"/>
          </p:nvPr>
        </p:nvSpPr>
        <p:spPr>
          <a:xfrm>
            <a:off x="756920" y="212725"/>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1.3</a:t>
            </a:r>
            <a:r>
              <a:rPr b="1">
                <a:uFillTx/>
                <a:ea typeface="宋体" panose="02010600030101010101" pitchFamily="2" charset="-122"/>
                <a:sym typeface="+mn-ea"/>
                <a:hlinkClick r:id="rId1"/>
              </a:rPr>
              <a:t>　无线传感器网络的关键技术</a:t>
            </a:r>
            <a:endParaRPr b="1">
              <a:uFillTx/>
              <a:ea typeface="宋体" panose="02010600030101010101" pitchFamily="2" charset="-122"/>
              <a:sym typeface="+mn-ea"/>
            </a:endParaRPr>
          </a:p>
        </p:txBody>
      </p:sp>
      <p:sp>
        <p:nvSpPr>
          <p:cNvPr id="5" name="文本框 4"/>
          <p:cNvSpPr txBox="1"/>
          <p:nvPr/>
        </p:nvSpPr>
        <p:spPr>
          <a:xfrm>
            <a:off x="756920" y="1125855"/>
            <a:ext cx="4159250" cy="521970"/>
          </a:xfrm>
          <a:prstGeom prst="rect">
            <a:avLst/>
          </a:prstGeom>
          <a:noFill/>
        </p:spPr>
        <p:txBody>
          <a:bodyPr wrap="square" rtlCol="0">
            <a:spAutoFit/>
          </a:bodyPr>
          <a:p>
            <a:pPr algn="l"/>
            <a:r>
              <a:rPr lang="en-US" sz="2800" b="1">
                <a:ea typeface="+mn-lt"/>
                <a:cs typeface="黑体" panose="02010609060101010101" charset="-122"/>
                <a:sym typeface="+mn-ea"/>
              </a:rPr>
              <a:t>1.3.2</a:t>
            </a:r>
            <a:r>
              <a:rPr lang="en-US" sz="2800" b="1">
                <a:latin typeface="黑体" panose="02010609060101010101" charset="-122"/>
                <a:ea typeface="黑体" panose="02010609060101010101" charset="-122"/>
                <a:cs typeface="黑体" panose="02010609060101010101" charset="-122"/>
                <a:sym typeface="+mn-ea"/>
              </a:rPr>
              <a:t>  面临的挑战</a:t>
            </a:r>
            <a:endParaRPr lang="zh-CN" altLang="en-US" sz="2800" b="1">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57530" y="2112010"/>
            <a:ext cx="11076940" cy="3243580"/>
          </a:xfrm>
          <a:prstGeom prst="rect">
            <a:avLst/>
          </a:prstGeom>
          <a:noFill/>
          <a:ln w="9525">
            <a:noFill/>
          </a:ln>
        </p:spPr>
        <p:txBody>
          <a:bodyPr wrap="square">
            <a:spAutoFit/>
          </a:bodyPr>
          <a:p>
            <a:pPr indent="0" algn="l">
              <a:lnSpc>
                <a:spcPct val="90000"/>
              </a:lnSpc>
              <a:spcBef>
                <a:spcPts val="1000"/>
              </a:spcBef>
              <a:buClrTx/>
              <a:buSzTx/>
              <a:buFont typeface="Arial" panose="020B0604020202020204" pitchFamily="34" charset="0"/>
              <a:buNone/>
            </a:pPr>
            <a:r>
              <a:rPr lang="en-US" sz="2800" b="1">
                <a:solidFill>
                  <a:srgbClr val="FF0000"/>
                </a:solidFill>
                <a:latin typeface="等线" panose="02010600030101010101" charset="-122"/>
                <a:ea typeface="等线" panose="02010600030101010101" charset="-122"/>
                <a:cs typeface="等线" panose="02010600030101010101" charset="-122"/>
              </a:rPr>
              <a:t>（4）能量的限制</a:t>
            </a:r>
            <a:r>
              <a:rPr lang="en-US" sz="2800" b="1">
                <a:latin typeface="等线" panose="02010600030101010101" charset="-122"/>
                <a:ea typeface="等线" panose="02010600030101010101" charset="-122"/>
                <a:cs typeface="等线" panose="02010600030101010101" charset="-122"/>
                <a:sym typeface="+mn-ea"/>
              </a:rPr>
              <a:t>——</a:t>
            </a:r>
            <a:r>
              <a:rPr lang="zh-CN" altLang="en-US" sz="2800" b="1">
                <a:latin typeface="等线" panose="02010600030101010101" charset="-122"/>
                <a:ea typeface="等线" panose="02010600030101010101" charset="-122"/>
                <a:cs typeface="等线" panose="02010600030101010101" charset="-122"/>
                <a:sym typeface="+mn-ea"/>
              </a:rPr>
              <a:t>大多无法补充能量，低功耗</a:t>
            </a:r>
            <a:r>
              <a:rPr lang="en-US" sz="2800" b="1">
                <a:solidFill>
                  <a:srgbClr val="FF0000"/>
                </a:solidFill>
                <a:latin typeface="等线" panose="02010600030101010101" charset="-122"/>
                <a:ea typeface="等线" panose="02010600030101010101" charset="-122"/>
                <a:cs typeface="等线" panose="02010600030101010101" charset="-122"/>
              </a:rPr>
              <a:t>  </a:t>
            </a:r>
            <a:endParaRPr lang="en-US" sz="2800" b="1">
              <a:solidFill>
                <a:srgbClr val="FF0000"/>
              </a:solidFill>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latin typeface="等线" panose="02010600030101010101" charset="-122"/>
                <a:ea typeface="等线" panose="02010600030101010101" charset="-122"/>
                <a:cs typeface="等线" panose="02010600030101010101" charset="-122"/>
              </a:rPr>
              <a:t>    为了测量真实世界的具体值，各个节点会密集地分布于待测区域内，人工补充能量的方法已经不再适用。每个节点都要储备可供长期使用的能量，或者自己从外面汲取能量。</a:t>
            </a:r>
            <a:endParaRPr lang="en-US" sz="2800" b="1">
              <a:solidFill>
                <a:srgbClr val="FF0000"/>
              </a:solidFill>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800" b="1">
                <a:solidFill>
                  <a:srgbClr val="FF0000"/>
                </a:solidFill>
                <a:latin typeface="等线" panose="02010600030101010101" charset="-122"/>
                <a:ea typeface="等线" panose="02010600030101010101" charset="-122"/>
                <a:cs typeface="等线" panose="02010600030101010101" charset="-122"/>
              </a:rPr>
              <a:t>（5）安全问题</a:t>
            </a:r>
            <a:r>
              <a:rPr lang="en-US" sz="2800" b="1">
                <a:latin typeface="等线" panose="02010600030101010101" charset="-122"/>
                <a:ea typeface="等线" panose="02010600030101010101" charset="-122"/>
                <a:cs typeface="等线" panose="02010600030101010101" charset="-122"/>
                <a:sym typeface="+mn-ea"/>
              </a:rPr>
              <a:t>——</a:t>
            </a:r>
            <a:r>
              <a:rPr lang="zh-CN" altLang="en-US" sz="2800" b="1">
                <a:latin typeface="等线" panose="02010600030101010101" charset="-122"/>
                <a:ea typeface="等线" panose="02010600030101010101" charset="-122"/>
                <a:cs typeface="等线" panose="02010600030101010101" charset="-122"/>
                <a:sym typeface="+mn-ea"/>
              </a:rPr>
              <a:t>无线信道、有限能量、分布式易受攻击</a:t>
            </a:r>
            <a:endParaRPr lang="en-US" sz="2800" b="1">
              <a:solidFill>
                <a:srgbClr val="FF0000"/>
              </a:solidFill>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400" b="1">
                <a:latin typeface="等线" panose="02010600030101010101" charset="-122"/>
                <a:ea typeface="等线" panose="02010600030101010101" charset="-122"/>
                <a:cs typeface="等线" panose="02010600030101010101" charset="-122"/>
              </a:rPr>
              <a:t>    无线信道、有限的能量、分布式控制使得无线传感器网络更容易受到攻击。被动窃听、主动入侵、拒绝服务则是这些攻击的常见方式。因此，安全性在网络的设计中至关重要。</a:t>
            </a:r>
            <a:endParaRPr lang="en-US" sz="2400" b="1">
              <a:latin typeface="等线" panose="02010600030101010101" charset="-122"/>
              <a:ea typeface="等线" panose="02010600030101010101" charset="-122"/>
              <a:cs typeface="等线" panose="02010600030101010101" charset="-122"/>
            </a:endParaRPr>
          </a:p>
        </p:txBody>
      </p:sp>
      <p:sp>
        <p:nvSpPr>
          <p:cNvPr id="4" name="标题 3"/>
          <p:cNvSpPr>
            <a:spLocks noGrp="1"/>
          </p:cNvSpPr>
          <p:nvPr>
            <p:ph type="title"/>
          </p:nvPr>
        </p:nvSpPr>
        <p:spPr>
          <a:xfrm>
            <a:off x="756920" y="212725"/>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1.3</a:t>
            </a:r>
            <a:r>
              <a:rPr b="1">
                <a:uFillTx/>
                <a:ea typeface="宋体" panose="02010600030101010101" pitchFamily="2" charset="-122"/>
                <a:sym typeface="+mn-ea"/>
                <a:hlinkClick r:id="rId1"/>
              </a:rPr>
              <a:t>　无线传感器网络的关键技术</a:t>
            </a:r>
            <a:endParaRPr b="1">
              <a:uFillTx/>
              <a:ea typeface="宋体" panose="02010600030101010101" pitchFamily="2" charset="-122"/>
              <a:sym typeface="+mn-ea"/>
            </a:endParaRPr>
          </a:p>
        </p:txBody>
      </p:sp>
      <p:sp>
        <p:nvSpPr>
          <p:cNvPr id="5" name="文本框 4"/>
          <p:cNvSpPr txBox="1"/>
          <p:nvPr/>
        </p:nvSpPr>
        <p:spPr>
          <a:xfrm>
            <a:off x="756920" y="1427480"/>
            <a:ext cx="4159250" cy="521970"/>
          </a:xfrm>
          <a:prstGeom prst="rect">
            <a:avLst/>
          </a:prstGeom>
          <a:noFill/>
        </p:spPr>
        <p:txBody>
          <a:bodyPr wrap="square" rtlCol="0">
            <a:spAutoFit/>
          </a:bodyPr>
          <a:p>
            <a:pPr algn="l"/>
            <a:r>
              <a:rPr lang="en-US" sz="2800" b="1">
                <a:ea typeface="+mn-lt"/>
                <a:cs typeface="黑体" panose="02010609060101010101" charset="-122"/>
                <a:sym typeface="+mn-ea"/>
              </a:rPr>
              <a:t>1.3.2</a:t>
            </a:r>
            <a:r>
              <a:rPr lang="en-US" sz="2800" b="1">
                <a:latin typeface="黑体" panose="02010609060101010101" charset="-122"/>
                <a:ea typeface="黑体" panose="02010609060101010101" charset="-122"/>
                <a:cs typeface="黑体" panose="02010609060101010101" charset="-122"/>
                <a:sym typeface="+mn-ea"/>
              </a:rPr>
              <a:t>  面临的挑战</a:t>
            </a:r>
            <a:endParaRPr lang="zh-CN" altLang="en-US" sz="2800" b="1">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文本框 21"/>
          <p:cNvSpPr txBox="1"/>
          <p:nvPr>
            <p:custDataLst>
              <p:tags r:id="rId1"/>
            </p:custDataLst>
          </p:nvPr>
        </p:nvSpPr>
        <p:spPr>
          <a:xfrm>
            <a:off x="1902460" y="331470"/>
            <a:ext cx="1733550" cy="855980"/>
          </a:xfrm>
          <a:prstGeom prst="rect">
            <a:avLst/>
          </a:prstGeom>
          <a:noFill/>
        </p:spPr>
        <p:txBody>
          <a:bodyPr wrap="square" lIns="91440" tIns="45720" rIns="91440" bIns="0" rtlCol="0" anchor="b" anchorCtr="0">
            <a:normAutofit/>
          </a:bodyPr>
          <a:lstStyle>
            <a:defPPr>
              <a:defRPr lang="zh-CN"/>
            </a:defPPr>
            <a:lvl1pPr>
              <a:defRPr sz="4800" b="1" spc="60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b="0" dirty="0">
                <a:solidFill>
                  <a:schemeClr val="tx1">
                    <a:lumMod val="85000"/>
                    <a:lumOff val="15000"/>
                  </a:schemeClr>
                </a:solidFill>
                <a:latin typeface="黑体" panose="02010609060101010101" charset="-122"/>
                <a:ea typeface="黑体" panose="02010609060101010101" charset="-122"/>
                <a:sym typeface="Arial" panose="020B0604020202020204" pitchFamily="34" charset="0"/>
              </a:rPr>
              <a:t>目录</a:t>
            </a:r>
            <a:endParaRPr lang="zh-CN" altLang="en-US" b="0" dirty="0">
              <a:solidFill>
                <a:schemeClr val="tx1">
                  <a:lumMod val="85000"/>
                  <a:lumOff val="15000"/>
                </a:schemeClr>
              </a:solidFill>
              <a:latin typeface="黑体" panose="02010609060101010101" charset="-122"/>
              <a:ea typeface="黑体" panose="02010609060101010101" charset="-122"/>
              <a:sym typeface="Arial" panose="020B0604020202020204" pitchFamily="34" charset="0"/>
            </a:endParaRPr>
          </a:p>
        </p:txBody>
      </p:sp>
      <p:sp>
        <p:nvSpPr>
          <p:cNvPr id="100" name="文本框 99"/>
          <p:cNvSpPr txBox="1"/>
          <p:nvPr/>
        </p:nvSpPr>
        <p:spPr>
          <a:xfrm>
            <a:off x="1010285" y="1350010"/>
            <a:ext cx="5535930" cy="5169535"/>
          </a:xfrm>
          <a:prstGeom prst="rect">
            <a:avLst/>
          </a:prstGeom>
          <a:noFill/>
          <a:ln w="9525">
            <a:noFill/>
          </a:ln>
        </p:spPr>
        <p:txBody>
          <a:bodyPr wrap="square">
            <a:spAutoFit/>
          </a:bodyPr>
          <a:p>
            <a:pPr indent="0"/>
            <a:r>
              <a:rPr lang="en-US" sz="2200" b="1">
                <a:solidFill>
                  <a:schemeClr val="tx1"/>
                </a:solidFill>
                <a:uFillTx/>
                <a:latin typeface="Times New Roman" panose="02020603050405020304" charset="0"/>
                <a:ea typeface="宋体" panose="02010600030101010101" pitchFamily="2" charset="-122"/>
                <a:hlinkClick r:id="rId2" action="ppaction://hlinksldjump"/>
              </a:rPr>
              <a:t>1.1  </a:t>
            </a:r>
            <a:r>
              <a:rPr lang="zh-CN" sz="2200" b="1">
                <a:solidFill>
                  <a:schemeClr val="tx1"/>
                </a:solidFill>
                <a:uFillTx/>
                <a:ea typeface="宋体" panose="02010600030101010101" pitchFamily="2" charset="-122"/>
                <a:hlinkClick r:id="rId2" action="ppaction://hlinksldjump"/>
              </a:rPr>
              <a:t>无线传感器网络的发展</a:t>
            </a:r>
            <a:r>
              <a:rPr lang="en-US" sz="2200" b="1">
                <a:solidFill>
                  <a:schemeClr val="tx1"/>
                </a:solidFill>
                <a:uFillTx/>
                <a:latin typeface="Times New Roman" panose="02020603050405020304" charset="0"/>
                <a:ea typeface="宋体" panose="02010600030101010101" pitchFamily="2" charset="-122"/>
                <a:hlinkClick r:id="rId2" action="ppaction://hlinksldjump"/>
              </a:rPr>
              <a:t>	</a:t>
            </a:r>
            <a:r>
              <a:rPr lang="en-US" sz="2200" b="1">
                <a:solidFill>
                  <a:schemeClr val="tx1"/>
                </a:solidFill>
                <a:uFillTx/>
                <a:latin typeface="Times New Roman" panose="02020603050405020304" charset="0"/>
                <a:ea typeface="宋体" panose="02010600030101010101" pitchFamily="2" charset="-122"/>
              </a:rPr>
              <a:t>   </a:t>
            </a:r>
            <a:r>
              <a:rPr lang="en-US" sz="2200" b="1">
                <a:solidFill>
                  <a:schemeClr val="tx1"/>
                </a:solidFill>
                <a:uFillTx/>
                <a:latin typeface="Times New Roman" panose="02020603050405020304" charset="0"/>
                <a:ea typeface="宋体" panose="02010600030101010101" pitchFamily="2" charset="-122"/>
                <a:hlinkClick r:id="rId2" action="ppaction://hlinksldjump"/>
              </a:rPr>
              <a:t>1.1.1  </a:t>
            </a:r>
            <a:r>
              <a:rPr lang="zh-CN" sz="2200" b="1">
                <a:solidFill>
                  <a:schemeClr val="tx1"/>
                </a:solidFill>
                <a:uFillTx/>
                <a:ea typeface="宋体" panose="02010600030101010101" pitchFamily="2" charset="-122"/>
                <a:hlinkClick r:id="rId2" action="ppaction://hlinksldjump"/>
              </a:rPr>
              <a:t>发展历程</a:t>
            </a:r>
            <a:r>
              <a:rPr lang="en-US" sz="2200" b="1">
                <a:solidFill>
                  <a:schemeClr val="tx1"/>
                </a:solidFill>
                <a:uFillTx/>
                <a:latin typeface="Times New Roman" panose="02020603050405020304" charset="0"/>
                <a:ea typeface="宋体" panose="02010600030101010101" pitchFamily="2" charset="-122"/>
                <a:hlinkClick r:id="rId2" action="ppaction://hlinksldjump"/>
              </a:rPr>
              <a:t>	</a:t>
            </a:r>
            <a:r>
              <a:rPr lang="en-US" sz="2200" b="1">
                <a:solidFill>
                  <a:schemeClr val="tx1"/>
                </a:solidFill>
                <a:uFillTx/>
                <a:latin typeface="Times New Roman" panose="02020603050405020304" charset="0"/>
                <a:ea typeface="宋体" panose="02010600030101010101" pitchFamily="2" charset="-122"/>
              </a:rPr>
              <a:t>   </a:t>
            </a:r>
            <a:r>
              <a:rPr lang="en-US" sz="2200" b="1">
                <a:solidFill>
                  <a:schemeClr val="tx1"/>
                </a:solidFill>
                <a:uFillTx/>
                <a:latin typeface="Times New Roman" panose="02020603050405020304" charset="0"/>
                <a:ea typeface="宋体" panose="02010600030101010101" pitchFamily="2" charset="-122"/>
                <a:hlinkClick r:id="rId3" action="ppaction://hlinksldjump"/>
              </a:rPr>
              <a:t>1.1.2  </a:t>
            </a:r>
            <a:r>
              <a:rPr lang="zh-CN" sz="2200" b="1">
                <a:solidFill>
                  <a:schemeClr val="tx1"/>
                </a:solidFill>
                <a:uFillTx/>
                <a:ea typeface="宋体" panose="02010600030101010101" pitchFamily="2" charset="-122"/>
                <a:hlinkClick r:id="rId3" action="ppaction://hlinksldjump"/>
              </a:rPr>
              <a:t>无线数据网络</a:t>
            </a:r>
            <a:r>
              <a:rPr lang="en-US" sz="2200" b="1">
                <a:solidFill>
                  <a:schemeClr val="tx1"/>
                </a:solidFill>
                <a:uFillTx/>
                <a:latin typeface="Times New Roman" panose="02020603050405020304" charset="0"/>
                <a:ea typeface="宋体" panose="02010600030101010101" pitchFamily="2" charset="-122"/>
                <a:hlinkClick r:id="rId3" action="ppaction://hlinksldjump"/>
              </a:rPr>
              <a:t>	</a:t>
            </a:r>
            <a:r>
              <a:rPr lang="en-US" sz="2200" b="1">
                <a:solidFill>
                  <a:schemeClr val="tx1"/>
                </a:solidFill>
                <a:uFillTx/>
                <a:latin typeface="Times New Roman" panose="02020603050405020304" charset="0"/>
                <a:ea typeface="宋体" panose="02010600030101010101" pitchFamily="2" charset="-122"/>
              </a:rPr>
              <a:t>   </a:t>
            </a:r>
            <a:r>
              <a:rPr lang="en-US" sz="2200" b="1">
                <a:solidFill>
                  <a:schemeClr val="tx1"/>
                </a:solidFill>
                <a:uFillTx/>
                <a:latin typeface="Times New Roman" panose="02020603050405020304" charset="0"/>
                <a:ea typeface="宋体" panose="02010600030101010101" pitchFamily="2" charset="-122"/>
                <a:hlinkClick r:id="rId4" action="ppaction://hlinksldjump"/>
              </a:rPr>
              <a:t>1.1.3  </a:t>
            </a:r>
            <a:r>
              <a:rPr lang="zh-CN" sz="2200" b="1">
                <a:solidFill>
                  <a:schemeClr val="tx1"/>
                </a:solidFill>
                <a:uFillTx/>
                <a:ea typeface="宋体" panose="02010600030101010101" pitchFamily="2" charset="-122"/>
                <a:hlinkClick r:id="rId4" action="ppaction://hlinksldjump"/>
              </a:rPr>
              <a:t>无线传感器网络</a:t>
            </a:r>
            <a:r>
              <a:rPr lang="en-US" sz="2200" b="1">
                <a:solidFill>
                  <a:schemeClr val="tx1"/>
                </a:solidFill>
                <a:uFillTx/>
                <a:latin typeface="Times New Roman" panose="02020603050405020304" charset="0"/>
                <a:ea typeface="宋体" panose="02010600030101010101" pitchFamily="2" charset="-122"/>
                <a:hlinkClick r:id="rId4" action="ppaction://hlinksldjump"/>
              </a:rPr>
              <a:t>	</a:t>
            </a:r>
            <a:endParaRPr lang="en-US" sz="2200" b="1">
              <a:solidFill>
                <a:schemeClr val="tx1"/>
              </a:solidFill>
              <a:uFillTx/>
              <a:latin typeface="Times New Roman" panose="02020603050405020304" charset="0"/>
              <a:ea typeface="宋体" panose="02010600030101010101" pitchFamily="2" charset="-122"/>
            </a:endParaRPr>
          </a:p>
          <a:p>
            <a:pPr indent="0"/>
            <a:r>
              <a:rPr lang="en-US" sz="2200" b="1">
                <a:solidFill>
                  <a:schemeClr val="tx1"/>
                </a:solidFill>
                <a:uFillTx/>
                <a:latin typeface="Times New Roman" panose="02020603050405020304" charset="0"/>
                <a:ea typeface="宋体" panose="02010600030101010101" pitchFamily="2" charset="-122"/>
                <a:hlinkClick r:id="rId5" action="ppaction://hlinksldjump"/>
              </a:rPr>
              <a:t>1.2</a:t>
            </a:r>
            <a:r>
              <a:rPr lang="zh-CN" sz="2200" b="1">
                <a:solidFill>
                  <a:schemeClr val="tx1"/>
                </a:solidFill>
                <a:uFillTx/>
                <a:ea typeface="宋体" panose="02010600030101010101" pitchFamily="2" charset="-122"/>
                <a:hlinkClick r:id="rId5" action="ppaction://hlinksldjump"/>
              </a:rPr>
              <a:t>　无线传感器网络的特点和</a:t>
            </a:r>
            <a:r>
              <a:rPr lang="zh-CN" sz="2200" b="1">
                <a:solidFill>
                  <a:schemeClr val="tx1"/>
                </a:solidFill>
                <a:uFillTx/>
                <a:ea typeface="宋体" panose="02010600030101010101" pitchFamily="2" charset="-122"/>
                <a:hlinkClick r:id="rId5" action="ppaction://hlinksldjump"/>
              </a:rPr>
              <a:t>性能指标</a:t>
            </a:r>
            <a:endParaRPr lang="en-US" sz="2200" b="1">
              <a:solidFill>
                <a:schemeClr val="tx1"/>
              </a:solidFill>
              <a:uFillTx/>
              <a:latin typeface="Times New Roman" panose="02020603050405020304" charset="0"/>
              <a:ea typeface="宋体" panose="02010600030101010101" pitchFamily="2" charset="-122"/>
            </a:endParaRPr>
          </a:p>
          <a:p>
            <a:pPr indent="0"/>
            <a:r>
              <a:rPr lang="en-US" sz="2200" b="1">
                <a:solidFill>
                  <a:schemeClr val="tx1"/>
                </a:solidFill>
                <a:uFillTx/>
                <a:latin typeface="Times New Roman" panose="02020603050405020304" charset="0"/>
                <a:ea typeface="宋体" panose="02010600030101010101" pitchFamily="2" charset="-122"/>
                <a:hlinkClick r:id="rId6" action="ppaction://hlinksldjump"/>
              </a:rPr>
              <a:t>1.3</a:t>
            </a:r>
            <a:r>
              <a:rPr lang="zh-CN" sz="2200" b="1">
                <a:solidFill>
                  <a:schemeClr val="tx1"/>
                </a:solidFill>
                <a:uFillTx/>
                <a:ea typeface="宋体" panose="02010600030101010101" pitchFamily="2" charset="-122"/>
                <a:hlinkClick r:id="rId6" action="ppaction://hlinksldjump"/>
              </a:rPr>
              <a:t>　无线传感器网络的关键技术</a:t>
            </a:r>
            <a:r>
              <a:rPr lang="en-US" sz="2200" b="1">
                <a:solidFill>
                  <a:schemeClr val="tx1"/>
                </a:solidFill>
                <a:uFillTx/>
                <a:latin typeface="Times New Roman" panose="02020603050405020304" charset="0"/>
                <a:ea typeface="宋体" panose="02010600030101010101" pitchFamily="2" charset="-122"/>
              </a:rPr>
              <a:t>	   </a:t>
            </a:r>
            <a:r>
              <a:rPr lang="en-US" sz="2200" b="1">
                <a:solidFill>
                  <a:schemeClr val="tx1"/>
                </a:solidFill>
                <a:uFillTx/>
                <a:latin typeface="Times New Roman" panose="02020603050405020304" charset="0"/>
                <a:ea typeface="宋体" panose="02010600030101010101" pitchFamily="2" charset="-122"/>
                <a:hlinkClick r:id="rId6" action="ppaction://hlinksldjump"/>
              </a:rPr>
              <a:t>1.3.1  </a:t>
            </a:r>
            <a:r>
              <a:rPr lang="zh-CN" sz="2200" b="1">
                <a:solidFill>
                  <a:schemeClr val="tx1"/>
                </a:solidFill>
                <a:uFillTx/>
                <a:ea typeface="宋体" panose="02010600030101010101" pitchFamily="2" charset="-122"/>
                <a:hlinkClick r:id="rId6" action="ppaction://hlinksldjump"/>
              </a:rPr>
              <a:t>关键技术</a:t>
            </a:r>
            <a:r>
              <a:rPr lang="en-US" sz="2200" b="1">
                <a:solidFill>
                  <a:schemeClr val="tx1"/>
                </a:solidFill>
                <a:uFillTx/>
                <a:latin typeface="Times New Roman" panose="02020603050405020304" charset="0"/>
                <a:ea typeface="宋体" panose="02010600030101010101" pitchFamily="2" charset="-122"/>
              </a:rPr>
              <a:t>	   </a:t>
            </a:r>
            <a:r>
              <a:rPr lang="en-US" sz="2200" b="1">
                <a:solidFill>
                  <a:schemeClr val="tx1"/>
                </a:solidFill>
                <a:uFillTx/>
                <a:latin typeface="Times New Roman" panose="02020603050405020304" charset="0"/>
                <a:ea typeface="宋体" panose="02010600030101010101" pitchFamily="2" charset="-122"/>
                <a:hlinkClick r:id="rId7" action="ppaction://hlinksldjump"/>
              </a:rPr>
              <a:t>1.3.2  </a:t>
            </a:r>
            <a:r>
              <a:rPr lang="zh-CN" sz="2200" b="1">
                <a:solidFill>
                  <a:schemeClr val="tx1"/>
                </a:solidFill>
                <a:uFillTx/>
                <a:ea typeface="宋体" panose="02010600030101010101" pitchFamily="2" charset="-122"/>
                <a:hlinkClick r:id="rId7" action="ppaction://hlinksldjump"/>
              </a:rPr>
              <a:t>面临的挑战</a:t>
            </a:r>
            <a:r>
              <a:rPr lang="en-US" sz="2200" b="1">
                <a:solidFill>
                  <a:schemeClr val="tx1"/>
                </a:solidFill>
                <a:uFillTx/>
                <a:latin typeface="Times New Roman" panose="02020603050405020304" charset="0"/>
                <a:ea typeface="宋体" panose="02010600030101010101" pitchFamily="2" charset="-122"/>
              </a:rPr>
              <a:t>	</a:t>
            </a:r>
            <a:endParaRPr lang="en-US" sz="2200" b="1">
              <a:solidFill>
                <a:schemeClr val="tx1"/>
              </a:solidFill>
              <a:uFillTx/>
              <a:latin typeface="Times New Roman" panose="02020603050405020304" charset="0"/>
              <a:ea typeface="宋体" panose="02010600030101010101" pitchFamily="2" charset="-122"/>
            </a:endParaRPr>
          </a:p>
          <a:p>
            <a:pPr indent="0"/>
            <a:r>
              <a:rPr lang="en-US" sz="2200" b="1">
                <a:solidFill>
                  <a:schemeClr val="tx1"/>
                </a:solidFill>
                <a:uFillTx/>
                <a:latin typeface="Times New Roman" panose="02020603050405020304" charset="0"/>
                <a:ea typeface="宋体" panose="02010600030101010101" pitchFamily="2" charset="-122"/>
                <a:hlinkClick r:id="rId8" action="ppaction://hlinksldjump"/>
              </a:rPr>
              <a:t>1.4  </a:t>
            </a:r>
            <a:r>
              <a:rPr lang="zh-CN" sz="2200" b="1">
                <a:solidFill>
                  <a:schemeClr val="tx1"/>
                </a:solidFill>
                <a:uFillTx/>
                <a:ea typeface="宋体" panose="02010600030101010101" pitchFamily="2" charset="-122"/>
                <a:hlinkClick r:id="rId8" action="ppaction://hlinksldjump"/>
              </a:rPr>
              <a:t>无线传感器网络与物联网</a:t>
            </a:r>
            <a:r>
              <a:rPr lang="en-US" sz="2200" b="1">
                <a:solidFill>
                  <a:schemeClr val="tx1"/>
                </a:solidFill>
                <a:uFillTx/>
                <a:latin typeface="Times New Roman" panose="02020603050405020304" charset="0"/>
                <a:ea typeface="宋体" panose="02010600030101010101" pitchFamily="2" charset="-122"/>
                <a:hlinkClick r:id="rId8" action="ppaction://hlinksldjump"/>
              </a:rPr>
              <a:t>	</a:t>
            </a:r>
            <a:endParaRPr lang="en-US" sz="2200" b="1">
              <a:solidFill>
                <a:schemeClr val="tx1"/>
              </a:solidFill>
              <a:uFillTx/>
              <a:latin typeface="Times New Roman" panose="02020603050405020304" charset="0"/>
              <a:ea typeface="宋体" panose="02010600030101010101" pitchFamily="2" charset="-122"/>
            </a:endParaRPr>
          </a:p>
          <a:p>
            <a:pPr indent="0"/>
            <a:r>
              <a:rPr lang="en-US" sz="2200" b="1">
                <a:solidFill>
                  <a:schemeClr val="tx1"/>
                </a:solidFill>
                <a:uFillTx/>
                <a:latin typeface="Times New Roman" panose="02020603050405020304" charset="0"/>
                <a:ea typeface="宋体" panose="02010600030101010101" pitchFamily="2" charset="-122"/>
                <a:hlinkClick r:id="rId9" action="ppaction://hlinksldjump"/>
              </a:rPr>
              <a:t>1.5  </a:t>
            </a:r>
            <a:r>
              <a:rPr lang="zh-CN" sz="2200" b="1">
                <a:solidFill>
                  <a:schemeClr val="tx1"/>
                </a:solidFill>
                <a:uFillTx/>
                <a:ea typeface="宋体" panose="02010600030101010101" pitchFamily="2" charset="-122"/>
                <a:hlinkClick r:id="rId9" action="ppaction://hlinksldjump"/>
              </a:rPr>
              <a:t>无线传感器网络的标准化</a:t>
            </a:r>
            <a:r>
              <a:rPr lang="en-US" sz="2200" b="1">
                <a:solidFill>
                  <a:schemeClr val="tx1"/>
                </a:solidFill>
                <a:uFillTx/>
                <a:latin typeface="Times New Roman" panose="02020603050405020304" charset="0"/>
                <a:ea typeface="宋体" panose="02010600030101010101" pitchFamily="2" charset="-122"/>
              </a:rPr>
              <a:t>	   </a:t>
            </a:r>
            <a:r>
              <a:rPr lang="en-US" sz="2200" b="1">
                <a:solidFill>
                  <a:schemeClr val="tx1"/>
                </a:solidFill>
                <a:uFillTx/>
                <a:latin typeface="Times New Roman" panose="02020603050405020304" charset="0"/>
                <a:ea typeface="宋体" panose="02010600030101010101" pitchFamily="2" charset="-122"/>
                <a:hlinkClick r:id="rId9" action="ppaction://hlinksldjump"/>
              </a:rPr>
              <a:t>1.5.1  ISO/IEC JTC1 WG7</a:t>
            </a:r>
            <a:r>
              <a:rPr lang="zh-CN" sz="2200" b="1">
                <a:solidFill>
                  <a:schemeClr val="tx1"/>
                </a:solidFill>
                <a:uFillTx/>
                <a:ea typeface="宋体" panose="02010600030101010101" pitchFamily="2" charset="-122"/>
                <a:hlinkClick r:id="rId9" action="ppaction://hlinksldjump"/>
              </a:rPr>
              <a:t>标准框架</a:t>
            </a:r>
            <a:r>
              <a:rPr lang="en-US" sz="2200" b="1">
                <a:solidFill>
                  <a:schemeClr val="tx1"/>
                </a:solidFill>
                <a:uFillTx/>
                <a:latin typeface="Times New Roman" panose="02020603050405020304" charset="0"/>
                <a:ea typeface="宋体" panose="02010600030101010101" pitchFamily="2" charset="-122"/>
              </a:rPr>
              <a:t>	   </a:t>
            </a:r>
            <a:r>
              <a:rPr lang="en-US" sz="2200" b="1">
                <a:solidFill>
                  <a:schemeClr val="tx1"/>
                </a:solidFill>
                <a:uFillTx/>
                <a:latin typeface="Times New Roman" panose="02020603050405020304" charset="0"/>
                <a:ea typeface="宋体" panose="02010600030101010101" pitchFamily="2" charset="-122"/>
                <a:hlinkClick r:id="rId10" action="ppaction://hlinksldjump"/>
              </a:rPr>
              <a:t>1.5.2  lEEE 802.15</a:t>
            </a:r>
            <a:r>
              <a:rPr lang="zh-CN" sz="2200" b="1">
                <a:solidFill>
                  <a:schemeClr val="tx1"/>
                </a:solidFill>
                <a:uFillTx/>
                <a:ea typeface="宋体" panose="02010600030101010101" pitchFamily="2" charset="-122"/>
                <a:hlinkClick r:id="rId10" action="ppaction://hlinksldjump"/>
              </a:rPr>
              <a:t>系列相关标准</a:t>
            </a:r>
            <a:r>
              <a:rPr lang="en-US" sz="2200" b="1">
                <a:solidFill>
                  <a:schemeClr val="tx1"/>
                </a:solidFill>
                <a:uFillTx/>
                <a:latin typeface="Times New Roman" panose="02020603050405020304" charset="0"/>
                <a:ea typeface="宋体" panose="02010600030101010101" pitchFamily="2" charset="-122"/>
              </a:rPr>
              <a:t>	   </a:t>
            </a:r>
            <a:r>
              <a:rPr lang="en-US" sz="2200" b="1">
                <a:solidFill>
                  <a:schemeClr val="tx1"/>
                </a:solidFill>
                <a:uFillTx/>
                <a:latin typeface="Times New Roman" panose="02020603050405020304" charset="0"/>
                <a:ea typeface="宋体" panose="02010600030101010101" pitchFamily="2" charset="-122"/>
                <a:hlinkClick r:id="rId11" action="ppaction://hlinksldjump"/>
              </a:rPr>
              <a:t>1.5.3  IEEE 1451</a:t>
            </a:r>
            <a:r>
              <a:rPr lang="zh-CN" sz="2200" b="1">
                <a:solidFill>
                  <a:schemeClr val="tx1"/>
                </a:solidFill>
                <a:uFillTx/>
                <a:ea typeface="宋体" panose="02010600030101010101" pitchFamily="2" charset="-122"/>
                <a:hlinkClick r:id="rId11" action="ppaction://hlinksldjump"/>
              </a:rPr>
              <a:t>系列相关标准</a:t>
            </a:r>
            <a:r>
              <a:rPr lang="en-US" sz="2200" b="1">
                <a:solidFill>
                  <a:schemeClr val="tx1"/>
                </a:solidFill>
                <a:uFillTx/>
                <a:latin typeface="Times New Roman" panose="02020603050405020304" charset="0"/>
                <a:ea typeface="宋体" panose="02010600030101010101" pitchFamily="2" charset="-122"/>
              </a:rPr>
              <a:t>	</a:t>
            </a:r>
            <a:endParaRPr lang="en-US" sz="2200" b="1">
              <a:solidFill>
                <a:schemeClr val="tx1"/>
              </a:solidFill>
              <a:uFillTx/>
              <a:latin typeface="Times New Roman" panose="02020603050405020304" charset="0"/>
              <a:ea typeface="宋体" panose="02010600030101010101" pitchFamily="2" charset="-122"/>
            </a:endParaRPr>
          </a:p>
          <a:p>
            <a:pPr indent="0"/>
            <a:r>
              <a:rPr lang="en-US" sz="2200" b="1">
                <a:solidFill>
                  <a:schemeClr val="tx1"/>
                </a:solidFill>
                <a:uFillTx/>
                <a:latin typeface="Times New Roman" panose="02020603050405020304" charset="0"/>
                <a:ea typeface="宋体" panose="02010600030101010101" pitchFamily="2" charset="-122"/>
                <a:hlinkClick r:id="rId12" action="ppaction://hlinksldjump"/>
              </a:rPr>
              <a:t>1.6</a:t>
            </a:r>
            <a:r>
              <a:rPr lang="zh-CN" sz="2200" b="1">
                <a:solidFill>
                  <a:schemeClr val="tx1"/>
                </a:solidFill>
                <a:uFillTx/>
                <a:ea typeface="宋体" panose="02010600030101010101" pitchFamily="2" charset="-122"/>
                <a:hlinkClick r:id="rId12" action="ppaction://hlinksldjump"/>
              </a:rPr>
              <a:t>　无线传感器网络的应用</a:t>
            </a:r>
            <a:r>
              <a:rPr lang="en-US" sz="2200" b="1">
                <a:solidFill>
                  <a:schemeClr val="tx1"/>
                </a:solidFill>
                <a:uFillTx/>
                <a:latin typeface="Times New Roman" panose="02020603050405020304" charset="0"/>
                <a:ea typeface="宋体" panose="02010600030101010101" pitchFamily="2" charset="-122"/>
              </a:rPr>
              <a:t>	</a:t>
            </a:r>
            <a:endParaRPr lang="zh-CN" sz="2200" b="1">
              <a:solidFill>
                <a:schemeClr val="tx1"/>
              </a:solidFill>
              <a:uFillTx/>
              <a:ea typeface="宋体" panose="02010600030101010101" pitchFamily="2" charset="-122"/>
            </a:endParaRPr>
          </a:p>
          <a:p>
            <a:pPr indent="0"/>
            <a:r>
              <a:rPr lang="zh-CN" sz="2200" b="1">
                <a:solidFill>
                  <a:schemeClr val="tx1"/>
                </a:solidFill>
                <a:uFillTx/>
                <a:ea typeface="宋体" panose="02010600030101010101" pitchFamily="2" charset="-122"/>
                <a:hlinkClick r:id="rId13" action="ppaction://hlinksldjump"/>
              </a:rPr>
              <a:t>习题</a:t>
            </a:r>
            <a:r>
              <a:rPr lang="en-US" sz="2200" b="1">
                <a:solidFill>
                  <a:schemeClr val="tx1"/>
                </a:solidFill>
                <a:uFillTx/>
                <a:latin typeface="Times New Roman" panose="02020603050405020304" charset="0"/>
                <a:ea typeface="宋体" panose="02010600030101010101" pitchFamily="2" charset="-122"/>
                <a:hlinkClick r:id="rId13" action="ppaction://hlinksldjump"/>
              </a:rPr>
              <a:t>1</a:t>
            </a:r>
            <a:r>
              <a:rPr lang="en-US" sz="2200" b="1">
                <a:solidFill>
                  <a:srgbClr val="0000FF"/>
                </a:solidFill>
                <a:latin typeface="Times New Roman" panose="02020603050405020304" charset="0"/>
                <a:ea typeface="宋体" panose="02010600030101010101" pitchFamily="2" charset="-122"/>
              </a:rPr>
              <a:t>	</a:t>
            </a:r>
            <a:endParaRPr lang="zh-CN" altLang="en-US" sz="22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06065" y="365125"/>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1.4</a:t>
            </a:r>
            <a:r>
              <a:rPr b="1">
                <a:uFillTx/>
                <a:ea typeface="宋体" panose="02010600030101010101" pitchFamily="2" charset="-122"/>
                <a:sym typeface="+mn-ea"/>
                <a:hlinkClick r:id="rId1"/>
              </a:rPr>
              <a:t>  无线传感器网络与物联网</a:t>
            </a:r>
            <a:endParaRPr b="1">
              <a:uFillTx/>
              <a:ea typeface="宋体" panose="02010600030101010101" pitchFamily="2" charset="-122"/>
              <a:sym typeface="+mn-ea"/>
            </a:endParaRPr>
          </a:p>
        </p:txBody>
      </p:sp>
      <p:sp>
        <p:nvSpPr>
          <p:cNvPr id="3" name="内容占位符 2"/>
          <p:cNvSpPr>
            <a:spLocks noGrp="1"/>
          </p:cNvSpPr>
          <p:nvPr>
            <p:ph sz="half" idx="1"/>
          </p:nvPr>
        </p:nvSpPr>
        <p:spPr>
          <a:xfrm>
            <a:off x="1004570" y="1561465"/>
            <a:ext cx="10588625" cy="4757420"/>
          </a:xfrm>
        </p:spPr>
        <p:txBody>
          <a:bodyPr>
            <a:noAutofit/>
          </a:bodyPr>
          <a:p>
            <a:pPr marL="0" indent="0" algn="l">
              <a:buNone/>
            </a:pPr>
            <a:r>
              <a:rPr lang="zh-CN" altLang="en-US" b="1">
                <a:solidFill>
                  <a:srgbClr val="FF0000"/>
                </a:solidFill>
                <a:latin typeface="等线" panose="02010600030101010101" charset="-122"/>
                <a:ea typeface="等线" panose="02010600030101010101" charset="-122"/>
                <a:cs typeface="等线" panose="02010600030101010101" charset="-122"/>
              </a:rPr>
              <a:t>物联网</a:t>
            </a:r>
            <a:r>
              <a:rPr lang="zh-CN" altLang="en-US" b="1">
                <a:solidFill>
                  <a:srgbClr val="FF0000"/>
                </a:solidFill>
                <a:latin typeface="等线" panose="02010600030101010101" charset="-122"/>
                <a:ea typeface="等线" panose="02010600030101010101" charset="-122"/>
                <a:cs typeface="等线" panose="02010600030101010101" charset="-122"/>
              </a:rPr>
              <a:t>（Internet of Things，loT）</a:t>
            </a:r>
            <a:r>
              <a:rPr lang="zh-CN" altLang="en-US" b="1">
                <a:latin typeface="等线" panose="02010600030101010101" charset="-122"/>
                <a:ea typeface="等线" panose="02010600030101010101" charset="-122"/>
                <a:cs typeface="等线" panose="02010600030101010101" charset="-122"/>
              </a:rPr>
              <a:t>是在互联网的基础上,将其终端延伸和扩展，在物品之间进行信息交换和通信的网络概念。</a:t>
            </a:r>
            <a:endParaRPr lang="zh-CN" altLang="en-US" b="1">
              <a:latin typeface="等线" panose="02010600030101010101" charset="-122"/>
              <a:ea typeface="等线" panose="02010600030101010101" charset="-122"/>
              <a:cs typeface="等线" panose="02010600030101010101" charset="-122"/>
            </a:endParaRPr>
          </a:p>
          <a:p>
            <a:pPr marL="0" indent="0" algn="l">
              <a:buNone/>
            </a:pPr>
            <a:r>
              <a:rPr lang="zh-CN" altLang="en-US" b="1">
                <a:latin typeface="等线" panose="02010600030101010101" charset="-122"/>
                <a:ea typeface="等线" panose="02010600030101010101" charset="-122"/>
                <a:cs typeface="等线" panose="02010600030101010101" charset="-122"/>
              </a:rPr>
              <a:t>具有代表性的物联网</a:t>
            </a:r>
            <a:r>
              <a:rPr lang="zh-CN" altLang="en-US" b="1">
                <a:solidFill>
                  <a:srgbClr val="FF0000"/>
                </a:solidFill>
                <a:latin typeface="等线" panose="02010600030101010101" charset="-122"/>
                <a:ea typeface="等线" panose="02010600030101010101" charset="-122"/>
                <a:cs typeface="等线" panose="02010600030101010101" charset="-122"/>
              </a:rPr>
              <a:t>定义</a:t>
            </a:r>
            <a:r>
              <a:rPr lang="zh-CN" altLang="en-US" b="1">
                <a:latin typeface="等线" panose="02010600030101010101" charset="-122"/>
                <a:ea typeface="等线" panose="02010600030101010101" charset="-122"/>
                <a:cs typeface="等线" panose="02010600030101010101" charset="-122"/>
              </a:rPr>
              <a:t>为：物联网是指通过信息传感设备，按照约定的协议，把任何物品与互联网连接起来,进行信息交换和通信，以实现智能化识别、定位、跟踪、监控和管理的一种网络。它是在互联网基础上延伸和扩展的网络。</a:t>
            </a:r>
            <a:endParaRPr lang="zh-CN" altLang="en-US" b="1">
              <a:latin typeface="等线" panose="02010600030101010101" charset="-122"/>
              <a:ea typeface="等线" panose="02010600030101010101" charset="-122"/>
              <a:cs typeface="等线" panose="02010600030101010101" charset="-122"/>
            </a:endParaRPr>
          </a:p>
          <a:p>
            <a:pPr marL="0" indent="0" algn="l">
              <a:buNone/>
            </a:pPr>
            <a:r>
              <a:rPr lang="zh-CN" altLang="en-US" b="1">
                <a:latin typeface="等线" panose="02010600030101010101" charset="-122"/>
                <a:ea typeface="等线" panose="02010600030101010101" charset="-122"/>
                <a:cs typeface="等线" panose="02010600030101010101" charset="-122"/>
              </a:rPr>
              <a:t>一般认为，</a:t>
            </a:r>
            <a:r>
              <a:rPr lang="zh-CN" altLang="en-US" b="1">
                <a:solidFill>
                  <a:srgbClr val="FF0000"/>
                </a:solidFill>
                <a:latin typeface="等线" panose="02010600030101010101" charset="-122"/>
                <a:ea typeface="等线" panose="02010600030101010101" charset="-122"/>
                <a:cs typeface="等线" panose="02010600030101010101" charset="-122"/>
              </a:rPr>
              <a:t>狭义上</a:t>
            </a:r>
            <a:r>
              <a:rPr lang="zh-CN" altLang="en-US" b="1">
                <a:latin typeface="等线" panose="02010600030101010101" charset="-122"/>
                <a:ea typeface="等线" panose="02010600030101010101" charset="-122"/>
                <a:cs typeface="等线" panose="02010600030101010101" charset="-122"/>
              </a:rPr>
              <a:t>的物联网指连接物品到物品的网络，实现物品的智能化识别和管理。</a:t>
            </a:r>
            <a:r>
              <a:rPr lang="zh-CN" altLang="en-US" b="1">
                <a:solidFill>
                  <a:srgbClr val="FF0000"/>
                </a:solidFill>
                <a:latin typeface="等线" panose="02010600030101010101" charset="-122"/>
                <a:ea typeface="等线" panose="02010600030101010101" charset="-122"/>
                <a:cs typeface="等线" panose="02010600030101010101" charset="-122"/>
              </a:rPr>
              <a:t>广义上</a:t>
            </a:r>
            <a:r>
              <a:rPr lang="zh-CN" altLang="en-US" b="1">
                <a:latin typeface="等线" panose="02010600030101010101" charset="-122"/>
                <a:ea typeface="等线" panose="02010600030101010101" charset="-122"/>
                <a:cs typeface="等线" panose="02010600030101010101" charset="-122"/>
              </a:rPr>
              <a:t>的物联网则可以看作是信息空间与物理空间的融合，将一切物品数字化、网络化,在物品之间、物品与人之间、人与现实环境之间实现高效信息交互方式，实现物理世界与信息世界的无缝连接,是一种将物-人-社会相连的庞大的网络系统。</a:t>
            </a:r>
            <a:endParaRPr lang="zh-CN" altLang="en-US" b="1">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06065" y="365125"/>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1.4</a:t>
            </a:r>
            <a:r>
              <a:rPr b="1">
                <a:uFillTx/>
                <a:ea typeface="宋体" panose="02010600030101010101" pitchFamily="2" charset="-122"/>
                <a:sym typeface="+mn-ea"/>
                <a:hlinkClick r:id="rId1"/>
              </a:rPr>
              <a:t>  无线传感器网络与物联网</a:t>
            </a:r>
            <a:endParaRPr b="1">
              <a:uFillTx/>
              <a:ea typeface="宋体" panose="02010600030101010101" pitchFamily="2" charset="-122"/>
              <a:sym typeface="+mn-ea"/>
            </a:endParaRPr>
          </a:p>
        </p:txBody>
      </p:sp>
      <p:sp>
        <p:nvSpPr>
          <p:cNvPr id="3" name="内容占位符 2"/>
          <p:cNvSpPr>
            <a:spLocks noGrp="1"/>
          </p:cNvSpPr>
          <p:nvPr>
            <p:ph sz="half" idx="1"/>
          </p:nvPr>
        </p:nvSpPr>
        <p:spPr>
          <a:xfrm>
            <a:off x="458470" y="2575560"/>
            <a:ext cx="6245860" cy="4351655"/>
          </a:xfrm>
        </p:spPr>
        <p:txBody>
          <a:bodyPr>
            <a:noAutofit/>
          </a:bodyPr>
          <a:p>
            <a:pPr algn="l"/>
            <a:r>
              <a:rPr lang="zh-CN" altLang="en-US" b="1">
                <a:latin typeface="等线" panose="02010600030101010101" charset="-122"/>
                <a:ea typeface="等线" panose="02010600030101010101" charset="-122"/>
                <a:cs typeface="等线" panose="02010600030101010101" charset="-122"/>
              </a:rPr>
              <a:t>全面感知是利用射频识别、二维码、传感器等感知、捕获、测量技术随时随地对物品进行信息采集和获取。</a:t>
            </a:r>
            <a:endParaRPr lang="zh-CN" altLang="en-US" b="1">
              <a:latin typeface="等线" panose="02010600030101010101" charset="-122"/>
              <a:ea typeface="等线" panose="02010600030101010101" charset="-122"/>
              <a:cs typeface="等线" panose="02010600030101010101" charset="-122"/>
            </a:endParaRPr>
          </a:p>
          <a:p>
            <a:pPr algn="l"/>
            <a:r>
              <a:rPr lang="zh-CN" altLang="en-US" b="1">
                <a:latin typeface="等线" panose="02010600030101010101" charset="-122"/>
                <a:ea typeface="等线" panose="02010600030101010101" charset="-122"/>
                <a:cs typeface="等线" panose="02010600030101010101" charset="-122"/>
              </a:rPr>
              <a:t>可靠传输是通过将物品接入信息网络，依托各种通信网络，随时随地进行可靠的信息交互和共享。</a:t>
            </a:r>
            <a:endParaRPr lang="zh-CN" altLang="en-US" b="1">
              <a:latin typeface="等线" panose="02010600030101010101" charset="-122"/>
              <a:ea typeface="等线" panose="02010600030101010101" charset="-122"/>
              <a:cs typeface="等线" panose="02010600030101010101" charset="-122"/>
            </a:endParaRPr>
          </a:p>
          <a:p>
            <a:pPr algn="l"/>
            <a:r>
              <a:rPr lang="zh-CN" altLang="en-US" b="1">
                <a:latin typeface="等线" panose="02010600030101010101" charset="-122"/>
                <a:ea typeface="等线" panose="02010600030101010101" charset="-122"/>
                <a:cs typeface="等线" panose="02010600030101010101" charset="-122"/>
              </a:rPr>
              <a:t>智能处理是利用各种智能计算技术,对海量的感知数据和信息进行分析并处理,实现智能化的决策和控制。</a:t>
            </a:r>
            <a:endParaRPr lang="zh-CN" altLang="en-US" b="1">
              <a:latin typeface="等线" panose="02010600030101010101" charset="-122"/>
              <a:ea typeface="等线" panose="02010600030101010101" charset="-122"/>
              <a:cs typeface="等线" panose="02010600030101010101" charset="-122"/>
            </a:endParaRPr>
          </a:p>
          <a:p>
            <a:pPr marL="0" indent="0" algn="l">
              <a:buNone/>
            </a:pPr>
            <a:endParaRPr lang="zh-CN" altLang="en-US" b="1">
              <a:latin typeface="等线" panose="02010600030101010101" charset="-122"/>
              <a:ea typeface="等线" panose="02010600030101010101" charset="-122"/>
              <a:cs typeface="等线" panose="02010600030101010101" charset="-122"/>
            </a:endParaRPr>
          </a:p>
          <a:p>
            <a:pPr marL="0" indent="0" algn="l">
              <a:buNone/>
            </a:pPr>
            <a:endParaRPr lang="zh-CN" altLang="en-US" b="1">
              <a:latin typeface="等线" panose="02010600030101010101" charset="-122"/>
              <a:ea typeface="等线" panose="02010600030101010101" charset="-122"/>
              <a:cs typeface="等线" panose="02010600030101010101" charset="-122"/>
            </a:endParaRPr>
          </a:p>
        </p:txBody>
      </p:sp>
      <p:pic>
        <p:nvPicPr>
          <p:cNvPr id="111" name="图片 110"/>
          <p:cNvPicPr/>
          <p:nvPr>
            <p:custDataLst>
              <p:tags r:id="rId2"/>
            </p:custDataLst>
          </p:nvPr>
        </p:nvPicPr>
        <p:blipFill>
          <a:blip r:embed="rId3"/>
          <a:stretch>
            <a:fillRect/>
          </a:stretch>
        </p:blipFill>
        <p:spPr>
          <a:xfrm>
            <a:off x="6704330" y="2777490"/>
            <a:ext cx="5487670" cy="3270885"/>
          </a:xfrm>
          <a:prstGeom prst="rect">
            <a:avLst/>
          </a:prstGeom>
          <a:noFill/>
          <a:ln w="9525">
            <a:noFill/>
          </a:ln>
        </p:spPr>
      </p:pic>
      <p:sp>
        <p:nvSpPr>
          <p:cNvPr id="4" name="文本框 3"/>
          <p:cNvSpPr txBox="1"/>
          <p:nvPr/>
        </p:nvSpPr>
        <p:spPr>
          <a:xfrm>
            <a:off x="928370" y="1563370"/>
            <a:ext cx="10273665" cy="1076325"/>
          </a:xfrm>
          <a:prstGeom prst="rect">
            <a:avLst/>
          </a:prstGeom>
          <a:noFill/>
        </p:spPr>
        <p:txBody>
          <a:bodyPr wrap="square" rtlCol="0">
            <a:spAutoFit/>
          </a:bodyPr>
          <a:p>
            <a:pPr marL="0" indent="0" algn="l">
              <a:buNone/>
            </a:pPr>
            <a:r>
              <a:rPr lang="zh-CN" altLang="en-US" sz="3200" b="1">
                <a:latin typeface="等线" panose="02010600030101010101" charset="-122"/>
                <a:ea typeface="等线" panose="02010600030101010101" charset="-122"/>
                <a:cs typeface="等线" panose="02010600030101010101" charset="-122"/>
                <a:sym typeface="+mn-ea"/>
              </a:rPr>
              <a:t>物联网的基本特征可概括为：</a:t>
            </a:r>
            <a:r>
              <a:rPr lang="zh-CN" altLang="en-US" sz="3200" b="1">
                <a:solidFill>
                  <a:srgbClr val="FF0000"/>
                </a:solidFill>
                <a:latin typeface="等线" panose="02010600030101010101" charset="-122"/>
                <a:ea typeface="等线" panose="02010600030101010101" charset="-122"/>
                <a:cs typeface="等线" panose="02010600030101010101" charset="-122"/>
                <a:sym typeface="+mn-ea"/>
              </a:rPr>
              <a:t>全面感知、可靠传输和智能处理</a:t>
            </a:r>
            <a:r>
              <a:rPr lang="zh-CN" altLang="en-US" sz="3200" b="1">
                <a:latin typeface="等线" panose="02010600030101010101" charset="-122"/>
                <a:ea typeface="等线" panose="02010600030101010101" charset="-122"/>
                <a:cs typeface="等线" panose="02010600030101010101" charset="-122"/>
                <a:sym typeface="+mn-ea"/>
              </a:rPr>
              <a:t>。</a:t>
            </a:r>
            <a:endParaRPr lang="zh-CN" altLang="en-US" sz="3200" b="1">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756920" y="212725"/>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1.4</a:t>
            </a:r>
            <a:r>
              <a:rPr b="1">
                <a:uFillTx/>
                <a:ea typeface="宋体" panose="02010600030101010101" pitchFamily="2" charset="-122"/>
                <a:sym typeface="+mn-ea"/>
                <a:hlinkClick r:id="rId1"/>
              </a:rPr>
              <a:t>  无线传感器网络与物联网</a:t>
            </a:r>
            <a:endParaRPr b="1">
              <a:uFillTx/>
              <a:ea typeface="宋体" panose="02010600030101010101" pitchFamily="2" charset="-122"/>
              <a:sym typeface="+mn-ea"/>
            </a:endParaRPr>
          </a:p>
        </p:txBody>
      </p:sp>
      <p:pic>
        <p:nvPicPr>
          <p:cNvPr id="67588" name="图片 14"/>
          <p:cNvPicPr>
            <a:picLocks noChangeAspect="1" noChangeArrowheads="1"/>
          </p:cNvPicPr>
          <p:nvPr/>
        </p:nvPicPr>
        <p:blipFill>
          <a:blip r:embed="rId2" cstate="print"/>
          <a:srcRect/>
          <a:stretch>
            <a:fillRect/>
          </a:stretch>
        </p:blipFill>
        <p:spPr>
          <a:xfrm>
            <a:off x="7026910" y="1997710"/>
            <a:ext cx="4658995" cy="3309620"/>
          </a:xfrm>
          <a:prstGeom prst="rect">
            <a:avLst/>
          </a:prstGeom>
          <a:solidFill>
            <a:schemeClr val="bg1"/>
          </a:solidFill>
          <a:ln w="9525">
            <a:noFill/>
            <a:miter lim="800000"/>
            <a:headEnd/>
            <a:tailEnd/>
          </a:ln>
        </p:spPr>
      </p:pic>
      <p:sp>
        <p:nvSpPr>
          <p:cNvPr id="101" name="文本框 100"/>
          <p:cNvSpPr txBox="1"/>
          <p:nvPr/>
        </p:nvSpPr>
        <p:spPr>
          <a:xfrm>
            <a:off x="7720965" y="5523230"/>
            <a:ext cx="3964940" cy="398780"/>
          </a:xfrm>
          <a:prstGeom prst="rect">
            <a:avLst/>
          </a:prstGeom>
          <a:noFill/>
          <a:ln w="9525">
            <a:noFill/>
          </a:ln>
        </p:spPr>
        <p:txBody>
          <a:bodyPr wrap="square">
            <a:spAutoFit/>
          </a:bodyPr>
          <a:p>
            <a:pPr indent="0"/>
            <a:r>
              <a:rPr lang="zh-CN" sz="2000" b="0">
                <a:latin typeface="Times New Roman" panose="02020603050405020304" charset="0"/>
                <a:ea typeface="宋体" panose="02010600030101010101" pitchFamily="2" charset="-122"/>
              </a:rPr>
              <a:t>图</a:t>
            </a:r>
            <a:r>
              <a:rPr lang="en-US" sz="2000" b="0">
                <a:latin typeface="Times New Roman" panose="02020603050405020304" charset="0"/>
                <a:ea typeface="宋体" panose="02010600030101010101" pitchFamily="2" charset="-122"/>
              </a:rPr>
              <a:t>1-4-2  </a:t>
            </a:r>
            <a:r>
              <a:rPr lang="zh-CN" sz="2000" b="0">
                <a:latin typeface="Times New Roman" panose="02020603050405020304" charset="0"/>
                <a:ea typeface="宋体" panose="02010600030101010101" pitchFamily="2" charset="-122"/>
              </a:rPr>
              <a:t>物联网层次结构模型</a:t>
            </a:r>
            <a:endParaRPr lang="zh-CN" altLang="en-US" sz="2000"/>
          </a:p>
        </p:txBody>
      </p:sp>
      <p:sp>
        <p:nvSpPr>
          <p:cNvPr id="2" name="文本框 1"/>
          <p:cNvSpPr txBox="1"/>
          <p:nvPr/>
        </p:nvSpPr>
        <p:spPr>
          <a:xfrm>
            <a:off x="276225" y="1297305"/>
            <a:ext cx="6482080" cy="5262245"/>
          </a:xfrm>
          <a:prstGeom prst="rect">
            <a:avLst/>
          </a:prstGeom>
          <a:noFill/>
        </p:spPr>
        <p:txBody>
          <a:bodyPr wrap="square" rtlCol="0" anchor="t">
            <a:spAutoFit/>
          </a:bodyPr>
          <a:p>
            <a:r>
              <a:rPr lang="zh-CN" altLang="en-US" sz="2800" b="1">
                <a:latin typeface="等线" panose="02010600030101010101" charset="-122"/>
                <a:ea typeface="等线" panose="02010600030101010101" charset="-122"/>
                <a:cs typeface="宋体" panose="02010600030101010101" pitchFamily="2" charset="-122"/>
                <a:sym typeface="+mn-ea"/>
              </a:rPr>
              <a:t>一般可以将物联网分为三层：</a:t>
            </a:r>
            <a:r>
              <a:rPr lang="zh-CN" altLang="en-US" sz="2800" b="1">
                <a:solidFill>
                  <a:srgbClr val="FF0000"/>
                </a:solidFill>
                <a:latin typeface="等线" panose="02010600030101010101" charset="-122"/>
                <a:ea typeface="等线" panose="02010600030101010101" charset="-122"/>
                <a:cs typeface="宋体" panose="02010600030101010101" pitchFamily="2" charset="-122"/>
                <a:sym typeface="+mn-ea"/>
              </a:rPr>
              <a:t>感知层、网络层和应用层</a:t>
            </a:r>
            <a:r>
              <a:rPr lang="zh-CN" altLang="en-US" sz="2800" b="1">
                <a:latin typeface="等线" panose="02010600030101010101" charset="-122"/>
                <a:ea typeface="等线" panose="02010600030101010101" charset="-122"/>
                <a:cs typeface="宋体" panose="02010600030101010101" pitchFamily="2" charset="-122"/>
                <a:sym typeface="+mn-ea"/>
              </a:rPr>
              <a:t>。</a:t>
            </a:r>
            <a:endParaRPr lang="zh-CN" altLang="en-US" sz="2800" b="1">
              <a:latin typeface="等线" panose="02010600030101010101" charset="-122"/>
              <a:ea typeface="等线" panose="02010600030101010101" charset="-122"/>
              <a:cs typeface="宋体" panose="02010600030101010101" pitchFamily="2" charset="-122"/>
              <a:sym typeface="+mn-ea"/>
            </a:endParaRPr>
          </a:p>
          <a:p>
            <a:pPr marL="342900" indent="-342900">
              <a:buFont typeface="Arial" panose="020B0604020202020204" pitchFamily="34" charset="0"/>
              <a:buChar char="•"/>
            </a:pPr>
            <a:r>
              <a:rPr lang="zh-CN" altLang="en-US" sz="2800" b="1">
                <a:latin typeface="等线" panose="02010600030101010101" charset="-122"/>
                <a:ea typeface="等线" panose="02010600030101010101" charset="-122"/>
                <a:cs typeface="宋体" panose="02010600030101010101" pitchFamily="2" charset="-122"/>
                <a:sym typeface="+mn-ea"/>
              </a:rPr>
              <a:t>感知层实现物品的信息采集、捕获和识别；</a:t>
            </a:r>
            <a:endParaRPr lang="zh-CN" altLang="en-US" sz="2800" b="1">
              <a:latin typeface="等线" panose="02010600030101010101" charset="-122"/>
              <a:ea typeface="等线" panose="02010600030101010101" charset="-122"/>
              <a:cs typeface="宋体" panose="02010600030101010101" pitchFamily="2" charset="-122"/>
              <a:sym typeface="+mn-ea"/>
            </a:endParaRPr>
          </a:p>
          <a:p>
            <a:pPr marL="342900" indent="-342900">
              <a:buFont typeface="Arial" panose="020B0604020202020204" pitchFamily="34" charset="0"/>
              <a:buChar char="•"/>
            </a:pPr>
            <a:r>
              <a:rPr lang="zh-CN" altLang="en-US" sz="2800" b="1">
                <a:latin typeface="等线" panose="02010600030101010101" charset="-122"/>
                <a:ea typeface="等线" panose="02010600030101010101" charset="-122"/>
                <a:cs typeface="宋体" panose="02010600030101010101" pitchFamily="2" charset="-122"/>
                <a:sym typeface="+mn-ea"/>
              </a:rPr>
              <a:t>网络层是异构融合的通信网络，包括现有的互联网、通信网、广电网，以及各种接入网和专用网，通信网络对采集到的物品信息进行传输和处理；</a:t>
            </a:r>
            <a:endParaRPr lang="zh-CN" altLang="en-US" sz="2800" b="1">
              <a:latin typeface="等线" panose="02010600030101010101" charset="-122"/>
              <a:ea typeface="等线" panose="02010600030101010101" charset="-122"/>
              <a:cs typeface="宋体" panose="02010600030101010101" pitchFamily="2" charset="-122"/>
              <a:sym typeface="+mn-ea"/>
            </a:endParaRPr>
          </a:p>
          <a:p>
            <a:pPr marL="342900" indent="-342900">
              <a:buFont typeface="Arial" panose="020B0604020202020204" pitchFamily="34" charset="0"/>
              <a:buChar char="•"/>
            </a:pPr>
            <a:r>
              <a:rPr lang="zh-CN" altLang="en-US" sz="2800" b="1">
                <a:latin typeface="等线" panose="02010600030101010101" charset="-122"/>
                <a:ea typeface="等线" panose="02010600030101010101" charset="-122"/>
                <a:cs typeface="宋体" panose="02010600030101010101" pitchFamily="2" charset="-122"/>
                <a:sym typeface="+mn-ea"/>
              </a:rPr>
              <a:t>应用层面向各类应用实现信息的存储、数据的挖掘、应用的决策等，涉及海量信息的智能处理、云计算、中间件、服务发现等多种技术。</a:t>
            </a:r>
            <a:endParaRPr lang="zh-CN" altLang="en-US" sz="2800">
              <a:latin typeface="等线" panose="02010600030101010101" charset="-122"/>
              <a:ea typeface="等线" panose="02010600030101010101"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75585" y="0"/>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1.4</a:t>
            </a:r>
            <a:r>
              <a:rPr b="1">
                <a:uFillTx/>
                <a:ea typeface="宋体" panose="02010600030101010101" pitchFamily="2" charset="-122"/>
                <a:sym typeface="+mn-ea"/>
                <a:hlinkClick r:id="rId1"/>
              </a:rPr>
              <a:t>  无线传感器网络与物联网</a:t>
            </a:r>
            <a:endParaRPr b="1">
              <a:uFillTx/>
              <a:ea typeface="宋体" panose="02010600030101010101" pitchFamily="2" charset="-122"/>
              <a:sym typeface="+mn-ea"/>
            </a:endParaRPr>
          </a:p>
        </p:txBody>
      </p:sp>
      <p:graphicFrame>
        <p:nvGraphicFramePr>
          <p:cNvPr id="3" name="对象 -2147482624"/>
          <p:cNvGraphicFramePr>
            <a:graphicFrameLocks noChangeAspect="1"/>
          </p:cNvGraphicFramePr>
          <p:nvPr/>
        </p:nvGraphicFramePr>
        <p:xfrm>
          <a:off x="5698490" y="1164590"/>
          <a:ext cx="6229350" cy="5606415"/>
        </p:xfrm>
        <a:graphic>
          <a:graphicData uri="http://schemas.openxmlformats.org/presentationml/2006/ole">
            <mc:AlternateContent xmlns:mc="http://schemas.openxmlformats.org/markup-compatibility/2006">
              <mc:Choice xmlns:v="urn:schemas-microsoft-com:vml" Requires="v">
                <p:oleObj spid="_x0000_s3076" name="" r:id="rId2" imgW="9740900" imgH="8750300" progId="Visio.Drawing.11">
                  <p:embed/>
                </p:oleObj>
              </mc:Choice>
              <mc:Fallback>
                <p:oleObj name="" r:id="rId2" imgW="9740900" imgH="8750300" progId="Visio.Drawing.11">
                  <p:embed/>
                  <p:pic>
                    <p:nvPicPr>
                      <p:cNvPr id="0" name="图片 3075"/>
                      <p:cNvPicPr/>
                      <p:nvPr/>
                    </p:nvPicPr>
                    <p:blipFill>
                      <a:blip r:embed="rId3"/>
                      <a:stretch>
                        <a:fillRect/>
                      </a:stretch>
                    </p:blipFill>
                    <p:spPr>
                      <a:xfrm>
                        <a:off x="5698490" y="1164590"/>
                        <a:ext cx="6229350" cy="5606415"/>
                      </a:xfrm>
                      <a:prstGeom prst="rect">
                        <a:avLst/>
                      </a:prstGeom>
                      <a:noFill/>
                      <a:ln w="38100">
                        <a:noFill/>
                        <a:miter/>
                      </a:ln>
                    </p:spPr>
                  </p:pic>
                </p:oleObj>
              </mc:Fallback>
            </mc:AlternateContent>
          </a:graphicData>
        </a:graphic>
      </p:graphicFrame>
      <p:sp>
        <p:nvSpPr>
          <p:cNvPr id="101" name="文本框 100"/>
          <p:cNvSpPr txBox="1"/>
          <p:nvPr/>
        </p:nvSpPr>
        <p:spPr>
          <a:xfrm>
            <a:off x="1080770" y="6310630"/>
            <a:ext cx="4349115" cy="460375"/>
          </a:xfrm>
          <a:prstGeom prst="rect">
            <a:avLst/>
          </a:prstGeom>
          <a:noFill/>
          <a:ln w="9525">
            <a:noFill/>
          </a:ln>
        </p:spPr>
        <p:txBody>
          <a:bodyPr wrap="square">
            <a:spAutoFit/>
          </a:bodyPr>
          <a:p>
            <a:pPr indent="228600" algn="ctr"/>
            <a:r>
              <a:rPr lang="zh-CN" sz="2400" b="0">
                <a:latin typeface="Times New Roman" panose="02020603050405020304" charset="0"/>
                <a:ea typeface="宋体" panose="02010600030101010101" pitchFamily="2" charset="-122"/>
              </a:rPr>
              <a:t>图</a:t>
            </a:r>
            <a:r>
              <a:rPr lang="en-US" sz="2400" b="0">
                <a:latin typeface="Times New Roman" panose="02020603050405020304" charset="0"/>
                <a:ea typeface="宋体" panose="02010600030101010101" pitchFamily="2" charset="-122"/>
              </a:rPr>
              <a:t>1-4-3  </a:t>
            </a:r>
            <a:r>
              <a:rPr lang="zh-CN" sz="2400" b="0">
                <a:latin typeface="Times New Roman" panose="02020603050405020304" charset="0"/>
                <a:ea typeface="宋体" panose="02010600030101010101" pitchFamily="2" charset="-122"/>
              </a:rPr>
              <a:t>物联网三层结构模型</a:t>
            </a:r>
            <a:endParaRPr lang="zh-CN" altLang="en-US" sz="2400"/>
          </a:p>
        </p:txBody>
      </p:sp>
      <p:sp>
        <p:nvSpPr>
          <p:cNvPr id="6" name="文本框 5"/>
          <p:cNvSpPr txBox="1"/>
          <p:nvPr/>
        </p:nvSpPr>
        <p:spPr>
          <a:xfrm>
            <a:off x="218440" y="1620520"/>
            <a:ext cx="5282565" cy="4523105"/>
          </a:xfrm>
          <a:prstGeom prst="rect">
            <a:avLst/>
          </a:prstGeom>
          <a:noFill/>
          <a:ln w="9525">
            <a:noFill/>
          </a:ln>
        </p:spPr>
        <p:txBody>
          <a:bodyPr wrap="square">
            <a:spAutoFit/>
          </a:bodyPr>
          <a:p>
            <a:pPr indent="0"/>
            <a:r>
              <a:rPr lang="en-US" altLang="zh-CN" sz="2400" b="1">
                <a:ea typeface="宋体" panose="02010600030101010101" pitchFamily="2" charset="-122"/>
              </a:rPr>
              <a:t>       </a:t>
            </a:r>
            <a:r>
              <a:rPr lang="zh-CN" sz="2400" b="1">
                <a:latin typeface="等线" panose="02010600030101010101" charset="-122"/>
                <a:ea typeface="等线" panose="02010600030101010101" charset="-122"/>
                <a:cs typeface="等线" panose="02010600030101010101" charset="-122"/>
              </a:rPr>
              <a:t>在物联网概念如日中天的今天，无线传感器网络和</a:t>
            </a:r>
            <a:r>
              <a:rPr lang="en-US" sz="2400" b="1">
                <a:latin typeface="等线" panose="02010600030101010101" charset="-122"/>
                <a:ea typeface="等线" panose="02010600030101010101" charset="-122"/>
                <a:cs typeface="等线" panose="02010600030101010101" charset="-122"/>
              </a:rPr>
              <a:t>RFID</a:t>
            </a:r>
            <a:r>
              <a:rPr lang="zh-CN" sz="2400" b="1">
                <a:latin typeface="等线" panose="02010600030101010101" charset="-122"/>
                <a:ea typeface="等线" panose="02010600030101010101" charset="-122"/>
                <a:cs typeface="等线" panose="02010600030101010101" charset="-122"/>
              </a:rPr>
              <a:t>常常被人们与物联网等同到一起，无线传感器网络似乎成为物联网的别名。实际上，</a:t>
            </a:r>
            <a:r>
              <a:rPr lang="en-US" sz="2400" b="1">
                <a:latin typeface="等线" panose="02010600030101010101" charset="-122"/>
                <a:ea typeface="等线" panose="02010600030101010101" charset="-122"/>
                <a:cs typeface="等线" panose="02010600030101010101" charset="-122"/>
              </a:rPr>
              <a:t>WSN</a:t>
            </a:r>
            <a:r>
              <a:rPr lang="zh-CN" sz="2400" b="1">
                <a:latin typeface="等线" panose="02010600030101010101" charset="-122"/>
                <a:ea typeface="等线" panose="02010600030101010101" charset="-122"/>
                <a:cs typeface="等线" panose="02010600030101010101" charset="-122"/>
              </a:rPr>
              <a:t>仅仅是物联网推广和应用的关键技术之一，早在物联网提出之前</a:t>
            </a:r>
            <a:r>
              <a:rPr lang="en-US" sz="2400" b="1">
                <a:latin typeface="等线" panose="02010600030101010101" charset="-122"/>
                <a:ea typeface="等线" panose="02010600030101010101" charset="-122"/>
                <a:cs typeface="等线" panose="02010600030101010101" charset="-122"/>
              </a:rPr>
              <a:t>WSN</a:t>
            </a:r>
            <a:r>
              <a:rPr lang="zh-CN" sz="2400" b="1">
                <a:latin typeface="等线" panose="02010600030101010101" charset="-122"/>
                <a:ea typeface="等线" panose="02010600030101010101" charset="-122"/>
                <a:cs typeface="等线" panose="02010600030101010101" charset="-122"/>
              </a:rPr>
              <a:t>已经得以应用。</a:t>
            </a:r>
            <a:r>
              <a:rPr lang="en-US" sz="2400" b="1">
                <a:latin typeface="等线" panose="02010600030101010101" charset="-122"/>
                <a:ea typeface="等线" panose="02010600030101010101" charset="-122"/>
                <a:cs typeface="等线" panose="02010600030101010101" charset="-122"/>
              </a:rPr>
              <a:t>WSN</a:t>
            </a:r>
            <a:r>
              <a:rPr lang="zh-CN" sz="2400" b="1">
                <a:latin typeface="等线" panose="02010600030101010101" charset="-122"/>
                <a:ea typeface="等线" panose="02010600030101010101" charset="-122"/>
                <a:cs typeface="等线" panose="02010600030101010101" charset="-122"/>
              </a:rPr>
              <a:t>与物联网在网络架构、通信协议、应用领域上都存在着不同。在物联网这样特殊的大环境下，</a:t>
            </a:r>
            <a:r>
              <a:rPr lang="en-US" sz="2400" b="1">
                <a:latin typeface="等线" panose="02010600030101010101" charset="-122"/>
                <a:ea typeface="等线" panose="02010600030101010101" charset="-122"/>
                <a:cs typeface="等线" panose="02010600030101010101" charset="-122"/>
              </a:rPr>
              <a:t>WSN</a:t>
            </a:r>
            <a:r>
              <a:rPr lang="zh-CN" sz="2400" b="1">
                <a:latin typeface="等线" panose="02010600030101010101" charset="-122"/>
                <a:ea typeface="等线" panose="02010600030101010101" charset="-122"/>
                <a:cs typeface="等线" panose="02010600030101010101" charset="-122"/>
              </a:rPr>
              <a:t>必须与物联网中的其他关键技术相结合，多技术的融合研究发展才能推动物联网的快速应用。</a:t>
            </a:r>
            <a:endParaRPr lang="zh-CN" altLang="en-US" sz="2400" b="1">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397510" y="1250315"/>
            <a:ext cx="11492230" cy="5307965"/>
          </a:xfrm>
          <a:prstGeom prst="rect">
            <a:avLst/>
          </a:prstGeom>
          <a:noFill/>
        </p:spPr>
        <p:txBody>
          <a:bodyPr wrap="square" rtlCol="0" anchor="t">
            <a:spAutoFit/>
          </a:bodyPr>
          <a:p>
            <a:pPr algn="l">
              <a:buClrTx/>
              <a:buSzTx/>
              <a:buFont typeface="Wingdings" panose="05000000000000000000" charset="0"/>
              <a:buNone/>
            </a:pPr>
            <a:r>
              <a:rPr lang="en-US" altLang="zh-CN" sz="2400"/>
              <a:t>    </a:t>
            </a:r>
            <a:r>
              <a:rPr lang="en-US" altLang="zh-CN" sz="2100"/>
              <a:t>  </a:t>
            </a:r>
            <a:r>
              <a:rPr lang="zh-CN" sz="2100" b="1">
                <a:latin typeface="等线" panose="02010600030101010101" charset="-122"/>
                <a:ea typeface="等线" panose="02010600030101010101" charset="-122"/>
                <a:cs typeface="等线" panose="02010600030101010101" charset="-122"/>
                <a:sym typeface="+mn-ea"/>
              </a:rPr>
              <a:t>传感网和物联网都是指连接大量物体和设备的网络系统，但它们在</a:t>
            </a:r>
            <a:r>
              <a:rPr lang="zh-CN" sz="2100" b="1">
                <a:solidFill>
                  <a:srgbClr val="FF0000"/>
                </a:solidFill>
                <a:latin typeface="等线" panose="02010600030101010101" charset="-122"/>
                <a:ea typeface="等线" panose="02010600030101010101" charset="-122"/>
                <a:cs typeface="等线" panose="02010600030101010101" charset="-122"/>
                <a:sym typeface="+mn-ea"/>
              </a:rPr>
              <a:t>实现方式、应用场景和技术架构</a:t>
            </a:r>
            <a:r>
              <a:rPr lang="zh-CN" sz="2100" b="1">
                <a:latin typeface="等线" panose="02010600030101010101" charset="-122"/>
                <a:ea typeface="等线" panose="02010600030101010101" charset="-122"/>
                <a:cs typeface="等线" panose="02010600030101010101" charset="-122"/>
                <a:sym typeface="+mn-ea"/>
              </a:rPr>
              <a:t>等方面有一些区别。</a:t>
            </a:r>
            <a:br>
              <a:rPr lang="zh-CN" sz="2100" b="1">
                <a:latin typeface="等线" panose="02010600030101010101" charset="-122"/>
                <a:ea typeface="等线" panose="02010600030101010101" charset="-122"/>
                <a:cs typeface="等线" panose="02010600030101010101" charset="-122"/>
                <a:sym typeface="+mn-ea"/>
              </a:rPr>
            </a:br>
            <a:r>
              <a:rPr lang="en-US" altLang="zh-CN" sz="2100" b="1">
                <a:latin typeface="等线" panose="02010600030101010101" charset="-122"/>
                <a:ea typeface="等线" panose="02010600030101010101" charset="-122"/>
                <a:cs typeface="等线" panose="02010600030101010101" charset="-122"/>
                <a:sym typeface="+mn-ea"/>
              </a:rPr>
              <a:t>       </a:t>
            </a:r>
            <a:r>
              <a:rPr lang="zh-CN" sz="2100" b="1">
                <a:latin typeface="等线" panose="02010600030101010101" charset="-122"/>
                <a:ea typeface="等线" panose="02010600030101010101" charset="-122"/>
                <a:cs typeface="等线" panose="02010600030101010101" charset="-122"/>
                <a:sym typeface="+mn-ea"/>
              </a:rPr>
              <a:t>传感网是一种</a:t>
            </a:r>
            <a:r>
              <a:rPr lang="zh-CN" sz="2100" b="1">
                <a:solidFill>
                  <a:srgbClr val="FF0000"/>
                </a:solidFill>
                <a:latin typeface="等线" panose="02010600030101010101" charset="-122"/>
                <a:ea typeface="等线" panose="02010600030101010101" charset="-122"/>
                <a:cs typeface="等线" panose="02010600030101010101" charset="-122"/>
                <a:sym typeface="+mn-ea"/>
              </a:rPr>
              <a:t>基于传感器和无线通信技术</a:t>
            </a:r>
            <a:r>
              <a:rPr lang="zh-CN" sz="2100" b="1">
                <a:latin typeface="等线" panose="02010600030101010101" charset="-122"/>
                <a:ea typeface="等线" panose="02010600030101010101" charset="-122"/>
                <a:cs typeface="等线" panose="02010600030101010101" charset="-122"/>
                <a:sym typeface="+mn-ea"/>
              </a:rPr>
              <a:t>的网络系统，</a:t>
            </a:r>
            <a:r>
              <a:rPr lang="zh-CN" sz="2100" b="1">
                <a:solidFill>
                  <a:srgbClr val="FF0000"/>
                </a:solidFill>
                <a:latin typeface="等线" panose="02010600030101010101" charset="-122"/>
                <a:ea typeface="等线" panose="02010600030101010101" charset="-122"/>
                <a:cs typeface="等线" panose="02010600030101010101" charset="-122"/>
                <a:sym typeface="+mn-ea"/>
              </a:rPr>
              <a:t>强调的是技术和设备</a:t>
            </a:r>
            <a:r>
              <a:rPr lang="zh-CN" sz="2100" b="1">
                <a:latin typeface="等线" panose="02010600030101010101" charset="-122"/>
                <a:ea typeface="等线" panose="02010600030101010101" charset="-122"/>
                <a:cs typeface="等线" panose="02010600030101010101" charset="-122"/>
                <a:sym typeface="+mn-ea"/>
              </a:rPr>
              <a:t>，是从技术和设备的角度对事物进行表述，必须要有传感器的参与且是以无线连接的方式相连的电子设备组成的通讯网络系统才算是传感网。它可以实现对物体和环境的实时监测和控制，通常被应用于环境监测、智能交通、智能家居等领域。传感网的设备是传感器，突出的是传感器技术和传感器设备，它建立的</a:t>
            </a:r>
            <a:r>
              <a:rPr lang="zh-CN" sz="2100" b="1">
                <a:solidFill>
                  <a:srgbClr val="FF0000"/>
                </a:solidFill>
                <a:latin typeface="等线" panose="02010600030101010101" charset="-122"/>
                <a:ea typeface="等线" panose="02010600030101010101" charset="-122"/>
                <a:cs typeface="等线" panose="02010600030101010101" charset="-122"/>
                <a:sym typeface="+mn-ea"/>
              </a:rPr>
              <a:t>目的是更多地获取海量的信息</a:t>
            </a:r>
            <a:r>
              <a:rPr lang="zh-CN" sz="2100" b="1">
                <a:latin typeface="等线" panose="02010600030101010101" charset="-122"/>
                <a:ea typeface="等线" panose="02010600030101010101" charset="-122"/>
                <a:cs typeface="等线" panose="02010600030101010101" charset="-122"/>
                <a:sym typeface="+mn-ea"/>
              </a:rPr>
              <a:t>。</a:t>
            </a:r>
            <a:br>
              <a:rPr lang="zh-CN" sz="2100" b="1">
                <a:latin typeface="等线" panose="02010600030101010101" charset="-122"/>
                <a:ea typeface="等线" panose="02010600030101010101" charset="-122"/>
                <a:cs typeface="等线" panose="02010600030101010101" charset="-122"/>
                <a:sym typeface="+mn-ea"/>
              </a:rPr>
            </a:br>
            <a:r>
              <a:rPr lang="en-US" altLang="zh-CN" sz="2100" b="1">
                <a:latin typeface="等线" panose="02010600030101010101" charset="-122"/>
                <a:ea typeface="等线" panose="02010600030101010101" charset="-122"/>
                <a:cs typeface="等线" panose="02010600030101010101" charset="-122"/>
                <a:sym typeface="+mn-ea"/>
              </a:rPr>
              <a:t>       </a:t>
            </a:r>
            <a:r>
              <a:rPr lang="zh-CN" sz="2100" b="1">
                <a:latin typeface="等线" panose="02010600030101010101" charset="-122"/>
                <a:ea typeface="等线" panose="02010600030101010101" charset="-122"/>
                <a:cs typeface="等线" panose="02010600030101010101" charset="-122"/>
                <a:sym typeface="+mn-ea"/>
              </a:rPr>
              <a:t>物联网是一种更加广泛的网络系统，只要</a:t>
            </a:r>
            <a:r>
              <a:rPr lang="zh-CN" sz="2100" b="1">
                <a:gradFill>
                  <a:gsLst>
                    <a:gs pos="0">
                      <a:srgbClr val="FE4444"/>
                    </a:gs>
                    <a:gs pos="100000">
                      <a:srgbClr val="832B2B"/>
                    </a:gs>
                  </a:gsLst>
                  <a:lin scaled="0"/>
                </a:gradFill>
                <a:latin typeface="等线" panose="02010600030101010101" charset="-122"/>
                <a:ea typeface="等线" panose="02010600030101010101" charset="-122"/>
                <a:cs typeface="等线" panose="02010600030101010101" charset="-122"/>
                <a:sym typeface="+mn-ea"/>
              </a:rPr>
              <a:t>物与网连接</a:t>
            </a:r>
            <a:r>
              <a:rPr lang="zh-CN" sz="2100" b="1">
                <a:latin typeface="等线" panose="02010600030101010101" charset="-122"/>
                <a:ea typeface="等线" panose="02010600030101010101" charset="-122"/>
                <a:cs typeface="等线" panose="02010600030101010101" charset="-122"/>
                <a:sym typeface="+mn-ea"/>
              </a:rPr>
              <a:t>就可以称之为物联网。它不仅包括传感器和设备，还包括物品、人员和信息等各种元素，</a:t>
            </a:r>
            <a:r>
              <a:rPr lang="zh-CN" sz="2100" b="1">
                <a:solidFill>
                  <a:srgbClr val="FF0000"/>
                </a:solidFill>
                <a:latin typeface="等线" panose="02010600030101010101" charset="-122"/>
                <a:ea typeface="等线" panose="02010600030101010101" charset="-122"/>
                <a:cs typeface="等线" panose="02010600030101010101" charset="-122"/>
                <a:sym typeface="+mn-ea"/>
              </a:rPr>
              <a:t>强调的是物与物之间的连接</a:t>
            </a:r>
            <a:r>
              <a:rPr lang="zh-CN" sz="2100" b="1">
                <a:latin typeface="等线" panose="02010600030101010101" charset="-122"/>
                <a:ea typeface="等线" panose="02010600030101010101" charset="-122"/>
                <a:cs typeface="等线" panose="02010600030101010101" charset="-122"/>
                <a:sym typeface="+mn-ea"/>
              </a:rPr>
              <a:t>，是从物的层面上对事物进行表述，接近于物的本质属性。物联网的</a:t>
            </a:r>
            <a:r>
              <a:rPr lang="zh-CN" sz="2100" b="1">
                <a:solidFill>
                  <a:srgbClr val="FF0000"/>
                </a:solidFill>
                <a:latin typeface="等线" panose="02010600030101010101" charset="-122"/>
                <a:ea typeface="等线" panose="02010600030101010101" charset="-122"/>
                <a:cs typeface="等线" panose="02010600030101010101" charset="-122"/>
                <a:sym typeface="+mn-ea"/>
              </a:rPr>
              <a:t>目标是实现物品之间的智能互联和协同</a:t>
            </a:r>
            <a:r>
              <a:rPr lang="zh-CN" sz="2100" b="1">
                <a:latin typeface="等线" panose="02010600030101010101" charset="-122"/>
                <a:ea typeface="等线" panose="02010600030101010101" charset="-122"/>
                <a:cs typeface="等线" panose="02010600030101010101" charset="-122"/>
                <a:sym typeface="+mn-ea"/>
              </a:rPr>
              <a:t>，物联网的设备是所有物体，突出的是一种信息技术，它建立的</a:t>
            </a:r>
            <a:r>
              <a:rPr lang="zh-CN" sz="2100" b="1">
                <a:solidFill>
                  <a:srgbClr val="FF0000"/>
                </a:solidFill>
                <a:latin typeface="等线" panose="02010600030101010101" charset="-122"/>
                <a:ea typeface="等线" panose="02010600030101010101" charset="-122"/>
                <a:cs typeface="等线" panose="02010600030101010101" charset="-122"/>
                <a:sym typeface="+mn-ea"/>
              </a:rPr>
              <a:t>目的是为人们提供高层次的应用服务</a:t>
            </a:r>
            <a:r>
              <a:rPr lang="zh-CN" sz="2100" b="1">
                <a:latin typeface="等线" panose="02010600030101010101" charset="-122"/>
                <a:ea typeface="等线" panose="02010600030101010101" charset="-122"/>
                <a:cs typeface="等线" panose="02010600030101010101" charset="-122"/>
                <a:sym typeface="+mn-ea"/>
              </a:rPr>
              <a:t>。</a:t>
            </a:r>
            <a:br>
              <a:rPr lang="zh-CN" sz="2100" b="1">
                <a:latin typeface="等线" panose="02010600030101010101" charset="-122"/>
                <a:ea typeface="等线" panose="02010600030101010101" charset="-122"/>
                <a:cs typeface="等线" panose="02010600030101010101" charset="-122"/>
                <a:sym typeface="+mn-ea"/>
              </a:rPr>
            </a:br>
            <a:r>
              <a:rPr lang="zh-CN" sz="2100" b="1">
                <a:latin typeface="等线" panose="02010600030101010101" charset="-122"/>
                <a:ea typeface="等线" panose="02010600030101010101" charset="-122"/>
                <a:cs typeface="等线" panose="02010600030101010101" charset="-122"/>
                <a:sym typeface="+mn-ea"/>
              </a:rPr>
              <a:t>    </a:t>
            </a:r>
            <a:r>
              <a:rPr lang="en-US" altLang="zh-CN" sz="2100" b="1">
                <a:latin typeface="等线" panose="02010600030101010101" charset="-122"/>
                <a:ea typeface="等线" panose="02010600030101010101" charset="-122"/>
                <a:cs typeface="等线" panose="02010600030101010101" charset="-122"/>
                <a:sym typeface="+mn-ea"/>
              </a:rPr>
              <a:t>   </a:t>
            </a:r>
            <a:r>
              <a:rPr lang="zh-CN" sz="2100" b="1">
                <a:latin typeface="等线" panose="02010600030101010101" charset="-122"/>
                <a:ea typeface="等线" panose="02010600030101010101" charset="-122"/>
                <a:cs typeface="等线" panose="02010600030101010101" charset="-122"/>
                <a:sym typeface="+mn-ea"/>
              </a:rPr>
              <a:t>从细节上来说，传感网也称为传感器网。构成传感器网主要有两种模块，一种是“传感模块”，一种是“组网模块”。传感网更加</a:t>
            </a:r>
            <a:r>
              <a:rPr lang="zh-CN" sz="2100" b="1">
                <a:solidFill>
                  <a:srgbClr val="FF0000"/>
                </a:solidFill>
                <a:latin typeface="等线" panose="02010600030101010101" charset="-122"/>
                <a:ea typeface="等线" panose="02010600030101010101" charset="-122"/>
                <a:cs typeface="等线" panose="02010600030101010101" charset="-122"/>
                <a:sym typeface="+mn-ea"/>
              </a:rPr>
              <a:t>注重对物体信号的感知</a:t>
            </a:r>
            <a:r>
              <a:rPr lang="zh-CN" sz="2100" b="1">
                <a:latin typeface="等线" panose="02010600030101010101" charset="-122"/>
                <a:ea typeface="等线" panose="02010600030101010101" charset="-122"/>
                <a:cs typeface="等线" panose="02010600030101010101" charset="-122"/>
                <a:sym typeface="+mn-ea"/>
              </a:rPr>
              <a:t>，比如感知物体的状态、外界环境信息等。而物联网却更</a:t>
            </a:r>
            <a:r>
              <a:rPr lang="zh-CN" sz="2100" b="1">
                <a:solidFill>
                  <a:srgbClr val="FF0000"/>
                </a:solidFill>
                <a:latin typeface="等线" panose="02010600030101010101" charset="-122"/>
                <a:ea typeface="等线" panose="02010600030101010101" charset="-122"/>
                <a:cs typeface="等线" panose="02010600030101010101" charset="-122"/>
                <a:sym typeface="+mn-ea"/>
              </a:rPr>
              <a:t>注重对物体的标识和指示</a:t>
            </a:r>
            <a:r>
              <a:rPr lang="zh-CN" sz="2100" b="1">
                <a:latin typeface="等线" panose="02010600030101010101" charset="-122"/>
                <a:ea typeface="等线" panose="02010600030101010101" charset="-122"/>
                <a:cs typeface="等线" panose="02010600030101010101" charset="-122"/>
                <a:sym typeface="+mn-ea"/>
              </a:rPr>
              <a:t>，如果要标识和指示物体，就要同时用到传感器、一维码、二维码及射频识别装置。从这个层面来看，传感网可以看作是物联网的一个子集，它是物联网的一种实现方式。它们之间的关系是局部与整体的关系，也就是说物联网包含传感网。</a:t>
            </a:r>
            <a:endParaRPr lang="zh-CN" sz="2000" b="1">
              <a:latin typeface="等线" panose="02010600030101010101" charset="-122"/>
              <a:ea typeface="等线" panose="02010600030101010101" charset="-122"/>
              <a:cs typeface="等线" panose="02010600030101010101" charset="-122"/>
            </a:endParaRPr>
          </a:p>
        </p:txBody>
      </p:sp>
      <p:sp>
        <p:nvSpPr>
          <p:cNvPr id="2" name="标题 1"/>
          <p:cNvSpPr>
            <a:spLocks noGrp="1"/>
          </p:cNvSpPr>
          <p:nvPr>
            <p:ph type="title"/>
            <p:custDataLst>
              <p:tags r:id="rId1"/>
            </p:custDataLst>
          </p:nvPr>
        </p:nvSpPr>
        <p:spPr>
          <a:xfrm>
            <a:off x="513715" y="95885"/>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2"/>
              </a:rPr>
              <a:t>1.4</a:t>
            </a:r>
            <a:r>
              <a:rPr b="1">
                <a:uFillTx/>
                <a:ea typeface="宋体" panose="02010600030101010101" pitchFamily="2" charset="-122"/>
                <a:sym typeface="+mn-ea"/>
                <a:hlinkClick r:id="rId2"/>
              </a:rPr>
              <a:t>  无线传感器网络与物联网</a:t>
            </a:r>
            <a:endParaRPr b="1">
              <a:uFillTx/>
              <a:ea typeface="宋体" panose="02010600030101010101" pitchFamily="2"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756920" y="212725"/>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1.4</a:t>
            </a:r>
            <a:r>
              <a:rPr b="1">
                <a:uFillTx/>
                <a:ea typeface="宋体" panose="02010600030101010101" pitchFamily="2" charset="-122"/>
                <a:sym typeface="+mn-ea"/>
                <a:hlinkClick r:id="rId1"/>
              </a:rPr>
              <a:t>  无线传感器网络与物联网</a:t>
            </a:r>
            <a:endParaRPr b="1">
              <a:uFillTx/>
              <a:ea typeface="宋体" panose="02010600030101010101" pitchFamily="2" charset="-122"/>
              <a:sym typeface="+mn-ea"/>
            </a:endParaRPr>
          </a:p>
        </p:txBody>
      </p:sp>
      <p:pic>
        <p:nvPicPr>
          <p:cNvPr id="3" name="图片 2"/>
          <p:cNvPicPr/>
          <p:nvPr/>
        </p:nvPicPr>
        <p:blipFill>
          <a:blip r:embed="rId2"/>
          <a:stretch>
            <a:fillRect/>
          </a:stretch>
        </p:blipFill>
        <p:spPr>
          <a:xfrm>
            <a:off x="5868670" y="2197735"/>
            <a:ext cx="5937885" cy="3103245"/>
          </a:xfrm>
          <a:prstGeom prst="rect">
            <a:avLst/>
          </a:prstGeom>
          <a:noFill/>
          <a:ln w="9525">
            <a:noFill/>
          </a:ln>
        </p:spPr>
      </p:pic>
      <p:sp>
        <p:nvSpPr>
          <p:cNvPr id="101" name="文本框 100"/>
          <p:cNvSpPr txBox="1"/>
          <p:nvPr/>
        </p:nvSpPr>
        <p:spPr>
          <a:xfrm>
            <a:off x="5491480" y="5392420"/>
            <a:ext cx="6408420" cy="622300"/>
          </a:xfrm>
          <a:prstGeom prst="rect">
            <a:avLst/>
          </a:prstGeom>
          <a:noFill/>
          <a:ln w="9525">
            <a:noFill/>
          </a:ln>
        </p:spPr>
        <p:txBody>
          <a:bodyPr wrap="square">
            <a:spAutoFit/>
          </a:bodyPr>
          <a:p>
            <a:pPr indent="0" algn="ctr"/>
            <a:r>
              <a:rPr lang="en-US" sz="1050" b="0">
                <a:latin typeface="Times New Roman" panose="02020603050405020304" charset="0"/>
                <a:ea typeface="宋体" panose="02010600030101010101" pitchFamily="2" charset="-122"/>
              </a:rPr>
              <a:t> </a:t>
            </a:r>
            <a:r>
              <a:rPr lang="zh-CN" sz="2400" b="0">
                <a:latin typeface="Times New Roman" panose="02020603050405020304" charset="0"/>
                <a:ea typeface="宋体" panose="02010600030101010101" pitchFamily="2" charset="-122"/>
              </a:rPr>
              <a:t>图</a:t>
            </a:r>
            <a:r>
              <a:rPr lang="en-US" sz="2400" b="0">
                <a:latin typeface="Times New Roman" panose="02020603050405020304" charset="0"/>
                <a:ea typeface="宋体" panose="02010600030101010101" pitchFamily="2" charset="-122"/>
              </a:rPr>
              <a:t>1-4-1  </a:t>
            </a:r>
            <a:r>
              <a:rPr lang="zh-CN" sz="2400" b="0">
                <a:latin typeface="Times New Roman" panose="02020603050405020304" charset="0"/>
                <a:ea typeface="宋体" panose="02010600030101010101" pitchFamily="2" charset="-122"/>
              </a:rPr>
              <a:t>传感网与物联网、互联网的关系</a:t>
            </a:r>
            <a:endParaRPr lang="zh-CN" altLang="en-US" sz="2400"/>
          </a:p>
        </p:txBody>
      </p:sp>
      <p:sp>
        <p:nvSpPr>
          <p:cNvPr id="6" name="文本框 5"/>
          <p:cNvSpPr txBox="1"/>
          <p:nvPr/>
        </p:nvSpPr>
        <p:spPr>
          <a:xfrm>
            <a:off x="756920" y="1335405"/>
            <a:ext cx="4349115" cy="5262245"/>
          </a:xfrm>
          <a:prstGeom prst="rect">
            <a:avLst/>
          </a:prstGeom>
          <a:noFill/>
          <a:ln w="9525">
            <a:noFill/>
          </a:ln>
        </p:spPr>
        <p:txBody>
          <a:bodyPr wrap="square">
            <a:spAutoFit/>
          </a:bodyPr>
          <a:p>
            <a:pPr indent="0"/>
            <a:r>
              <a:rPr lang="en-US" altLang="zh-CN" sz="2800" b="1">
                <a:latin typeface="Times New Roman" panose="02020603050405020304" charset="0"/>
                <a:ea typeface="宋体" panose="02010600030101010101" pitchFamily="2" charset="-122"/>
              </a:rPr>
              <a:t>        </a:t>
            </a:r>
            <a:r>
              <a:rPr lang="zh-CN" sz="2800" b="1">
                <a:solidFill>
                  <a:srgbClr val="FF0000"/>
                </a:solidFill>
                <a:latin typeface="等线" panose="02010600030101010101" charset="-122"/>
                <a:ea typeface="等线" panose="02010600030101010101" charset="-122"/>
                <a:cs typeface="等线" panose="02010600030101010101" charset="-122"/>
              </a:rPr>
              <a:t>泛在网</a:t>
            </a:r>
            <a:r>
              <a:rPr lang="zh-CN" sz="2800" b="1">
                <a:latin typeface="等线" panose="02010600030101010101" charset="-122"/>
                <a:ea typeface="等线" panose="02010600030101010101" charset="-122"/>
                <a:cs typeface="等线" panose="02010600030101010101" charset="-122"/>
              </a:rPr>
              <a:t>以无所不在、无所不包、无所不能为基本特征，以实现任何时间、任何地点、任何人、任何物都能顺畅地通信为目标，是人类通信服务的极致。</a:t>
            </a:r>
            <a:r>
              <a:rPr lang="en-US" sz="2800" b="1">
                <a:latin typeface="等线" panose="02010600030101010101" charset="-122"/>
                <a:ea typeface="等线" panose="02010600030101010101" charset="-122"/>
                <a:cs typeface="等线" panose="02010600030101010101" charset="-122"/>
              </a:rPr>
              <a:t>“5C+5Any”</a:t>
            </a:r>
            <a:r>
              <a:rPr lang="zh-CN" sz="2800" b="1">
                <a:latin typeface="等线" panose="02010600030101010101" charset="-122"/>
                <a:ea typeface="等线" panose="02010600030101010101" charset="-122"/>
                <a:cs typeface="等线" panose="02010600030101010101" charset="-122"/>
              </a:rPr>
              <a:t>是泛在网络的关键特征，</a:t>
            </a:r>
            <a:r>
              <a:rPr lang="en-US" sz="2800" b="1">
                <a:latin typeface="等线" panose="02010600030101010101" charset="-122"/>
                <a:ea typeface="等线" panose="02010600030101010101" charset="-122"/>
                <a:cs typeface="等线" panose="02010600030101010101" charset="-122"/>
              </a:rPr>
              <a:t>5C</a:t>
            </a:r>
            <a:r>
              <a:rPr lang="zh-CN" sz="2800" b="1">
                <a:latin typeface="等线" panose="02010600030101010101" charset="-122"/>
                <a:ea typeface="等线" panose="02010600030101010101" charset="-122"/>
                <a:cs typeface="等线" panose="02010600030101010101" charset="-122"/>
              </a:rPr>
              <a:t>分别是：融合、内容、计算、通信、连接；</a:t>
            </a:r>
            <a:r>
              <a:rPr lang="en-US" sz="2800" b="1">
                <a:latin typeface="等线" panose="02010600030101010101" charset="-122"/>
                <a:ea typeface="等线" panose="02010600030101010101" charset="-122"/>
                <a:cs typeface="等线" panose="02010600030101010101" charset="-122"/>
              </a:rPr>
              <a:t>5Any</a:t>
            </a:r>
            <a:r>
              <a:rPr lang="zh-CN" sz="2800" b="1">
                <a:latin typeface="等线" panose="02010600030101010101" charset="-122"/>
                <a:ea typeface="等线" panose="02010600030101010101" charset="-122"/>
                <a:cs typeface="等线" panose="02010600030101010101" charset="-122"/>
              </a:rPr>
              <a:t>分别是：任意时间、任意地点、任意服务、任意网络、任意对象。</a:t>
            </a:r>
            <a:endParaRPr lang="zh-CN" altLang="en-US" sz="2800" b="1">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06065" y="365125"/>
            <a:ext cx="854837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1.5 </a:t>
            </a:r>
            <a:r>
              <a:rPr b="1">
                <a:uFillTx/>
                <a:ea typeface="宋体" panose="02010600030101010101" pitchFamily="2" charset="-122"/>
                <a:sym typeface="+mn-ea"/>
                <a:hlinkClick r:id="rId1"/>
              </a:rPr>
              <a:t> 无线传感器网络的标准化</a:t>
            </a:r>
            <a:endParaRPr b="1">
              <a:uFillTx/>
              <a:ea typeface="宋体" panose="02010600030101010101" pitchFamily="2" charset="-122"/>
              <a:sym typeface="+mn-ea"/>
            </a:endParaRPr>
          </a:p>
        </p:txBody>
      </p:sp>
      <p:sp>
        <p:nvSpPr>
          <p:cNvPr id="3" name="内容占位符 2"/>
          <p:cNvSpPr>
            <a:spLocks noGrp="1"/>
          </p:cNvSpPr>
          <p:nvPr>
            <p:ph sz="half" idx="1"/>
          </p:nvPr>
        </p:nvSpPr>
        <p:spPr>
          <a:xfrm>
            <a:off x="817880" y="1889125"/>
            <a:ext cx="10708640" cy="4798060"/>
          </a:xfrm>
        </p:spPr>
        <p:txBody>
          <a:bodyPr>
            <a:noAutofit/>
          </a:bodyPr>
          <a:p>
            <a:pPr>
              <a:lnSpc>
                <a:spcPct val="100000"/>
              </a:lnSpc>
            </a:pPr>
            <a:r>
              <a:rPr lang="zh-CN" altLang="en-US" sz="2400" b="1">
                <a:latin typeface="等线" panose="02010600030101010101" charset="-122"/>
                <a:ea typeface="等线" panose="02010600030101010101" charset="-122"/>
                <a:cs typeface="等线" panose="02010600030101010101" charset="-122"/>
              </a:rPr>
              <a:t> ISO/IEC JTCI (国际标准化组织/国际电工委员会的第一联合技术委员会) 是一个信息技术领域的国际标准化委员会。</a:t>
            </a:r>
            <a:endParaRPr lang="zh-CN" altLang="en-US" sz="2400" b="1">
              <a:latin typeface="等线" panose="02010600030101010101" charset="-122"/>
              <a:ea typeface="等线" panose="02010600030101010101" charset="-122"/>
              <a:cs typeface="等线" panose="02010600030101010101" charset="-122"/>
            </a:endParaRPr>
          </a:p>
          <a:p>
            <a:pPr>
              <a:lnSpc>
                <a:spcPct val="100000"/>
              </a:lnSpc>
            </a:pPr>
            <a:r>
              <a:rPr lang="zh-CN" altLang="en-US" sz="2400" b="1">
                <a:latin typeface="等线" panose="02010600030101010101" charset="-122"/>
                <a:ea typeface="等线" panose="02010600030101010101" charset="-122"/>
                <a:cs typeface="等线" panose="02010600030101010101" charset="-122"/>
              </a:rPr>
              <a:t>ISO/IEC JTCI是在原ISO/TC97 (信息技术委员会)、IEC/TC47/SC47B (微处理机分委员会)和IEC/TC83 (信息技术设备)的基础上，于1987年合并组建而成的。</a:t>
            </a:r>
            <a:endParaRPr lang="zh-CN" altLang="en-US" sz="2400" b="1">
              <a:latin typeface="等线" panose="02010600030101010101" charset="-122"/>
              <a:ea typeface="等线" panose="02010600030101010101" charset="-122"/>
              <a:cs typeface="等线" panose="02010600030101010101" charset="-122"/>
            </a:endParaRPr>
          </a:p>
          <a:p>
            <a:pPr>
              <a:lnSpc>
                <a:spcPct val="100000"/>
              </a:lnSpc>
            </a:pPr>
            <a:r>
              <a:rPr lang="zh-CN" altLang="en-US" sz="2400" b="1">
                <a:latin typeface="等线" panose="02010600030101010101" charset="-122"/>
                <a:ea typeface="等线" panose="02010600030101010101" charset="-122"/>
                <a:cs typeface="等线" panose="02010600030101010101" charset="-122"/>
              </a:rPr>
              <a:t>2009年10月，ISO/IEC JTC1全体会议在以色列召开，会上正式通过了成立传感器网络标准化工作组(ISO/IEC JTC1 WG7)的决议。</a:t>
            </a:r>
            <a:endParaRPr lang="zh-CN" altLang="en-US" sz="2400" b="1">
              <a:latin typeface="等线" panose="02010600030101010101" charset="-122"/>
              <a:ea typeface="等线" panose="02010600030101010101" charset="-122"/>
              <a:cs typeface="等线" panose="02010600030101010101" charset="-122"/>
            </a:endParaRPr>
          </a:p>
          <a:p>
            <a:pPr>
              <a:lnSpc>
                <a:spcPct val="100000"/>
              </a:lnSpc>
            </a:pPr>
            <a:r>
              <a:rPr lang="zh-CN" altLang="en-US" sz="2400" b="1">
                <a:latin typeface="等线" panose="02010600030101010101" charset="-122"/>
                <a:ea typeface="等线" panose="02010600030101010101" charset="-122"/>
                <a:cs typeface="等线" panose="02010600030101010101" charset="-122"/>
              </a:rPr>
              <a:t> ISO/IEC JTC1 WG7将其他的国际标准组织以及各分技术委员会协调在一起，建立了一个统一构架，制定了标准体系相关的系列标准；确定了在各行业应用领域内传感器网络存在的差异性以及共性等，同其他的标准组织实现共享信息；推动了各工作组之间能够在传感器网络研究领域内充分实现信息交流以及共享等。</a:t>
            </a:r>
            <a:endParaRPr lang="zh-CN" altLang="en-US" sz="2400" b="1">
              <a:latin typeface="等线" panose="02010600030101010101" charset="-122"/>
              <a:ea typeface="等线" panose="02010600030101010101" charset="-122"/>
              <a:cs typeface="等线" panose="02010600030101010101" charset="-122"/>
            </a:endParaRPr>
          </a:p>
        </p:txBody>
      </p:sp>
      <p:sp>
        <p:nvSpPr>
          <p:cNvPr id="101" name="文本框 100"/>
          <p:cNvSpPr txBox="1"/>
          <p:nvPr/>
        </p:nvSpPr>
        <p:spPr>
          <a:xfrm>
            <a:off x="1689100" y="1367155"/>
            <a:ext cx="6154420" cy="521970"/>
          </a:xfrm>
          <a:prstGeom prst="rect">
            <a:avLst/>
          </a:prstGeom>
          <a:noFill/>
          <a:ln w="9525">
            <a:noFill/>
          </a:ln>
        </p:spPr>
        <p:txBody>
          <a:bodyPr wrap="square">
            <a:spAutoFit/>
          </a:bodyPr>
          <a:p>
            <a:pPr indent="0"/>
            <a:r>
              <a:rPr lang="zh-CN" sz="2800" b="1">
                <a:solidFill>
                  <a:srgbClr val="000000"/>
                </a:solidFill>
                <a:cs typeface="Times New Roman" panose="02020603050405020304" charset="0"/>
              </a:rPr>
              <a:t>1.5.1  ISO/IEC JTC1 WG7标准框架</a:t>
            </a:r>
            <a:endParaRPr lang="zh-CN" altLang="en-US" sz="2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99160" y="0"/>
            <a:ext cx="7462520" cy="1325880"/>
          </a:xfrm>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1.5 </a:t>
            </a:r>
            <a:r>
              <a:rPr b="1">
                <a:uFillTx/>
                <a:ea typeface="宋体" panose="02010600030101010101" pitchFamily="2" charset="-122"/>
                <a:sym typeface="+mn-ea"/>
                <a:hlinkClick r:id="rId1"/>
              </a:rPr>
              <a:t> 无线传感器网络的标准化</a:t>
            </a:r>
            <a:endParaRPr lang="zh-CN" altLang="en-US"/>
          </a:p>
        </p:txBody>
      </p:sp>
      <p:sp>
        <p:nvSpPr>
          <p:cNvPr id="100" name="文本框 99"/>
          <p:cNvSpPr txBox="1"/>
          <p:nvPr/>
        </p:nvSpPr>
        <p:spPr>
          <a:xfrm>
            <a:off x="899160" y="1155700"/>
            <a:ext cx="9653905" cy="829945"/>
          </a:xfrm>
          <a:prstGeom prst="rect">
            <a:avLst/>
          </a:prstGeom>
          <a:noFill/>
          <a:ln w="9525">
            <a:noFill/>
          </a:ln>
        </p:spPr>
        <p:txBody>
          <a:bodyPr wrap="square">
            <a:spAutoFit/>
          </a:bodyPr>
          <a:p>
            <a:pPr indent="0"/>
            <a:r>
              <a:rPr lang="zh-CN" sz="2400" b="1">
                <a:solidFill>
                  <a:srgbClr val="000000"/>
                </a:solidFill>
                <a:latin typeface="等线" panose="02010600030101010101" charset="-122"/>
                <a:ea typeface="等线" panose="02010600030101010101" charset="-122"/>
                <a:cs typeface="等线" panose="02010600030101010101" charset="-122"/>
              </a:rPr>
              <a:t>目前，</a:t>
            </a:r>
            <a:r>
              <a:rPr lang="zh-CN" altLang="en-US" sz="2400" b="1">
                <a:latin typeface="等线" panose="02010600030101010101" charset="-122"/>
                <a:ea typeface="等线" panose="02010600030101010101" charset="-122"/>
                <a:cs typeface="等线" panose="02010600030101010101" charset="-122"/>
                <a:sym typeface="+mn-ea"/>
              </a:rPr>
              <a:t> ISO/IEC JTC1 WG7</a:t>
            </a:r>
            <a:r>
              <a:rPr lang="zh-CN" sz="2400" b="1">
                <a:solidFill>
                  <a:srgbClr val="000000"/>
                </a:solidFill>
                <a:latin typeface="等线" panose="02010600030101010101" charset="-122"/>
                <a:ea typeface="等线" panose="02010600030101010101" charset="-122"/>
                <a:cs typeface="等线" panose="02010600030101010101" charset="-122"/>
              </a:rPr>
              <a:t>工作组制定了3项传感器相关标准(ISO/IEC WD29182、ISO/IEC NP30101、ISO/IEC WD20005)。</a:t>
            </a:r>
            <a:endParaRPr lang="zh-CN" sz="2400" b="1">
              <a:solidFill>
                <a:srgbClr val="000000"/>
              </a:solidFill>
              <a:latin typeface="等线" panose="02010600030101010101" charset="-122"/>
              <a:ea typeface="等线" panose="02010600030101010101" charset="-122"/>
              <a:cs typeface="等线" panose="02010600030101010101" charset="-122"/>
            </a:endParaRPr>
          </a:p>
        </p:txBody>
      </p:sp>
      <p:graphicFrame>
        <p:nvGraphicFramePr>
          <p:cNvPr id="3" name="表格 2"/>
          <p:cNvGraphicFramePr/>
          <p:nvPr>
            <p:custDataLst>
              <p:tags r:id="rId2"/>
            </p:custDataLst>
          </p:nvPr>
        </p:nvGraphicFramePr>
        <p:xfrm>
          <a:off x="4583430" y="2687955"/>
          <a:ext cx="7346315" cy="3636645"/>
        </p:xfrm>
        <a:graphic>
          <a:graphicData uri="http://schemas.openxmlformats.org/drawingml/2006/table">
            <a:tbl>
              <a:tblPr firstRow="1" bandRow="1">
                <a:tableStyleId>{5940675A-B579-460E-94D1-54222C63F5DA}</a:tableStyleId>
              </a:tblPr>
              <a:tblGrid>
                <a:gridCol w="1931035"/>
                <a:gridCol w="5415280"/>
              </a:tblGrid>
              <a:tr h="330835">
                <a:tc>
                  <a:txBody>
                    <a:bodyPr/>
                    <a:p>
                      <a:pPr indent="0" algn="ctr">
                        <a:buNone/>
                      </a:pPr>
                      <a:r>
                        <a:rPr lang="en-US" sz="2000" b="1">
                          <a:latin typeface="Times New Roman" panose="02020603050405020304" charset="0"/>
                          <a:cs typeface="Times New Roman" panose="02020603050405020304" charset="0"/>
                        </a:rPr>
                        <a:t>编号</a:t>
                      </a:r>
                      <a:endParaRPr lang="en-US" altLang="en-US" sz="20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latin typeface="Times New Roman" panose="02020603050405020304" charset="0"/>
                          <a:cs typeface="Times New Roman" panose="02020603050405020304" charset="0"/>
                        </a:rPr>
                        <a:t>名称</a:t>
                      </a:r>
                      <a:endParaRPr lang="en-US" altLang="en-US" sz="20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0200">
                <a:tc rowSpan="6">
                  <a:txBody>
                    <a:bodyPr/>
                    <a:p>
                      <a:pPr indent="0" algn="ctr">
                        <a:buNone/>
                      </a:pPr>
                      <a:r>
                        <a:rPr lang="en-US" sz="2000" b="1">
                          <a:latin typeface="Times New Roman" panose="02020603050405020304" charset="0"/>
                          <a:ea typeface="宋体" panose="02010600030101010101" pitchFamily="2" charset="-122"/>
                          <a:cs typeface="Times New Roman" panose="02020603050405020304" charset="0"/>
                        </a:rPr>
                        <a:t>ISO/IEC WD29182</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1">
                          <a:latin typeface="Times New Roman" panose="02020603050405020304" charset="0"/>
                          <a:ea typeface="宋体" panose="02010600030101010101" pitchFamily="2" charset="-122"/>
                          <a:cs typeface="Times New Roman" panose="02020603050405020304" charset="0"/>
                        </a:rPr>
                        <a:t>第一部分：概述和需求</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08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2000" b="1">
                          <a:latin typeface="Times New Roman" panose="02020603050405020304" charset="0"/>
                          <a:ea typeface="宋体" panose="02010600030101010101" pitchFamily="2" charset="-122"/>
                          <a:cs typeface="Times New Roman" panose="02020603050405020304" charset="0"/>
                        </a:rPr>
                        <a:t>第二部分：词汇表</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08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2000" b="1">
                          <a:latin typeface="Times New Roman" panose="02020603050405020304" charset="0"/>
                          <a:ea typeface="宋体" panose="02010600030101010101" pitchFamily="2" charset="-122"/>
                          <a:cs typeface="Times New Roman" panose="02020603050405020304" charset="0"/>
                        </a:rPr>
                        <a:t>第三部分：参考结构</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02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2000" b="1">
                          <a:latin typeface="Times New Roman" panose="02020603050405020304" charset="0"/>
                          <a:ea typeface="宋体" panose="02010600030101010101" pitchFamily="2" charset="-122"/>
                          <a:cs typeface="Times New Roman" panose="02020603050405020304" charset="0"/>
                        </a:rPr>
                        <a:t>第四部分：实体模型</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08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2000" b="1">
                          <a:latin typeface="Times New Roman" panose="02020603050405020304" charset="0"/>
                          <a:ea typeface="宋体" panose="02010600030101010101" pitchFamily="2" charset="-122"/>
                          <a:cs typeface="Times New Roman" panose="02020603050405020304" charset="0"/>
                        </a:rPr>
                        <a:t>第五部分：接口定义</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02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en-US" sz="2000" b="1">
                          <a:latin typeface="Times New Roman" panose="02020603050405020304" charset="0"/>
                          <a:ea typeface="宋体" panose="02010600030101010101" pitchFamily="2" charset="-122"/>
                          <a:cs typeface="Times New Roman" panose="02020603050405020304" charset="0"/>
                        </a:rPr>
                        <a:t>第六部分：应用配置</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1670">
                <a:tc>
                  <a:txBody>
                    <a:bodyPr/>
                    <a:p>
                      <a:pPr indent="0" algn="ctr">
                        <a:buNone/>
                      </a:pPr>
                      <a:r>
                        <a:rPr lang="en-US" sz="2000" b="1">
                          <a:latin typeface="Times New Roman" panose="02020603050405020304" charset="0"/>
                          <a:ea typeface="宋体" panose="02010600030101010101" pitchFamily="2" charset="-122"/>
                          <a:cs typeface="Times New Roman" panose="02020603050405020304" charset="0"/>
                        </a:rPr>
                        <a:t>ISO/IEC NP30101</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1">
                          <a:latin typeface="Times New Roman" panose="02020603050405020304" charset="0"/>
                          <a:ea typeface="宋体" panose="02010600030101010101" pitchFamily="2" charset="-122"/>
                          <a:cs typeface="Times New Roman" panose="02020603050405020304" charset="0"/>
                        </a:rPr>
                        <a:t>第七部分：智能网络系统中传感器网络及其接口的互操作指南</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1035">
                <a:tc>
                  <a:txBody>
                    <a:bodyPr/>
                    <a:p>
                      <a:pPr indent="0" algn="ctr">
                        <a:buNone/>
                      </a:pPr>
                      <a:r>
                        <a:rPr lang="en-US" sz="2000" b="1">
                          <a:latin typeface="Times New Roman" panose="02020603050405020304" charset="0"/>
                          <a:ea typeface="宋体" panose="02010600030101010101" pitchFamily="2" charset="-122"/>
                          <a:cs typeface="Times New Roman" panose="02020603050405020304" charset="0"/>
                        </a:rPr>
                        <a:t>ISO/IEC WD20005</a:t>
                      </a:r>
                      <a:endParaRPr lang="en-US"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1">
                          <a:latin typeface="Times New Roman" panose="02020603050405020304" charset="0"/>
                          <a:ea typeface="宋体" panose="02010600030101010101" pitchFamily="2" charset="-122"/>
                          <a:cs typeface="Times New Roman" panose="02020603050405020304" charset="0"/>
                        </a:rPr>
                        <a:t>智能传感器网络中支持协作信息处理</a:t>
                      </a:r>
                      <a:r>
                        <a:rPr lang="zh-CN" altLang="en-US" sz="2000" b="1">
                          <a:latin typeface="Times New Roman" panose="02020603050405020304" charset="0"/>
                          <a:ea typeface="宋体" panose="02010600030101010101" pitchFamily="2" charset="-122"/>
                          <a:cs typeface="Times New Roman" panose="02020603050405020304" charset="0"/>
                        </a:rPr>
                        <a:t>的服务和接口</a:t>
                      </a:r>
                      <a:endParaRPr lang="zh-CN" altLang="en-US" sz="2000" b="1">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1" name="文本框 100"/>
          <p:cNvSpPr txBox="1"/>
          <p:nvPr/>
        </p:nvSpPr>
        <p:spPr>
          <a:xfrm>
            <a:off x="5401310" y="2137410"/>
            <a:ext cx="5871210" cy="398780"/>
          </a:xfrm>
          <a:prstGeom prst="rect">
            <a:avLst/>
          </a:prstGeom>
          <a:noFill/>
          <a:ln w="9525">
            <a:noFill/>
          </a:ln>
        </p:spPr>
        <p:txBody>
          <a:bodyPr wrap="square">
            <a:spAutoFit/>
          </a:bodyPr>
          <a:p>
            <a:pPr indent="0" algn="ctr"/>
            <a:r>
              <a:rPr lang="zh-CN" sz="2000" b="1">
                <a:ea typeface="宋体" panose="02010600030101010101" pitchFamily="2" charset="-122"/>
              </a:rPr>
              <a:t>表</a:t>
            </a:r>
            <a:r>
              <a:rPr lang="en-US" sz="2000" b="1">
                <a:latin typeface="Times New Roman" panose="02020603050405020304" charset="0"/>
                <a:ea typeface="宋体" panose="02010600030101010101" pitchFamily="2" charset="-122"/>
              </a:rPr>
              <a:t>1-5-1  ISO/IEC JTC1 WG7</a:t>
            </a:r>
            <a:r>
              <a:rPr lang="zh-CN" sz="2000" b="1">
                <a:ea typeface="宋体" panose="02010600030101010101" pitchFamily="2" charset="-122"/>
              </a:rPr>
              <a:t>传感器网络标准制定</a:t>
            </a:r>
            <a:endParaRPr lang="zh-CN" altLang="en-US" sz="2000" b="1"/>
          </a:p>
        </p:txBody>
      </p:sp>
      <p:sp>
        <p:nvSpPr>
          <p:cNvPr id="4" name="文本框 3"/>
          <p:cNvSpPr txBox="1"/>
          <p:nvPr/>
        </p:nvSpPr>
        <p:spPr>
          <a:xfrm>
            <a:off x="382270" y="2059940"/>
            <a:ext cx="3903345" cy="4523105"/>
          </a:xfrm>
          <a:prstGeom prst="rect">
            <a:avLst/>
          </a:prstGeom>
          <a:noFill/>
          <a:ln w="9525">
            <a:noFill/>
          </a:ln>
        </p:spPr>
        <p:txBody>
          <a:bodyPr wrap="square">
            <a:spAutoFit/>
          </a:bodyPr>
          <a:p>
            <a:pPr indent="0"/>
            <a:r>
              <a:rPr lang="en-US" altLang="zh-CN" sz="2400" b="1">
                <a:ea typeface="宋体" panose="02010600030101010101" pitchFamily="2" charset="-122"/>
              </a:rPr>
              <a:t>       </a:t>
            </a:r>
            <a:r>
              <a:rPr lang="zh-CN" sz="2400" b="1">
                <a:latin typeface="等线" panose="02010600030101010101" charset="-122"/>
                <a:ea typeface="等线" panose="02010600030101010101" charset="-122"/>
                <a:cs typeface="等线" panose="02010600030101010101" charset="-122"/>
              </a:rPr>
              <a:t>在</a:t>
            </a:r>
            <a:r>
              <a:rPr lang="en-US" sz="2400" b="1">
                <a:latin typeface="等线" panose="02010600030101010101" charset="-122"/>
                <a:ea typeface="等线" panose="02010600030101010101" charset="-122"/>
                <a:cs typeface="等线" panose="02010600030101010101" charset="-122"/>
              </a:rPr>
              <a:t>ISO/IEC JTCE WG7</a:t>
            </a:r>
            <a:r>
              <a:rPr lang="zh-CN" sz="2400" b="1">
                <a:latin typeface="等线" panose="02010600030101010101" charset="-122"/>
                <a:ea typeface="等线" panose="02010600030101010101" charset="-122"/>
                <a:cs typeface="等线" panose="02010600030101010101" charset="-122"/>
              </a:rPr>
              <a:t>的研究投告中，列出了与无线传感器网络相关的标准，主要包括</a:t>
            </a:r>
            <a:r>
              <a:rPr lang="en-US" sz="2400" b="1">
                <a:latin typeface="等线" panose="02010600030101010101" charset="-122"/>
                <a:ea typeface="等线" panose="02010600030101010101" charset="-122"/>
                <a:cs typeface="等线" panose="02010600030101010101" charset="-122"/>
              </a:rPr>
              <a:t>ISO</a:t>
            </a:r>
            <a:r>
              <a:rPr lang="zh-CN" sz="2400" b="1">
                <a:latin typeface="等线" panose="02010600030101010101" charset="-122"/>
                <a:ea typeface="等线" panose="02010600030101010101" charset="-122"/>
                <a:cs typeface="等线" panose="02010600030101010101" charset="-122"/>
              </a:rPr>
              <a:t>系列相关标准、</a:t>
            </a:r>
            <a:r>
              <a:rPr lang="en-US" sz="2400" b="1">
                <a:latin typeface="等线" panose="02010600030101010101" charset="-122"/>
                <a:ea typeface="等线" panose="02010600030101010101" charset="-122"/>
                <a:cs typeface="等线" panose="02010600030101010101" charset="-122"/>
              </a:rPr>
              <a:t>IEC</a:t>
            </a:r>
            <a:r>
              <a:rPr lang="zh-CN" sz="2400" b="1">
                <a:latin typeface="等线" panose="02010600030101010101" charset="-122"/>
                <a:ea typeface="等线" panose="02010600030101010101" charset="-122"/>
                <a:cs typeface="等线" panose="02010600030101010101" charset="-122"/>
              </a:rPr>
              <a:t>系列相关标准、</a:t>
            </a:r>
            <a:r>
              <a:rPr lang="en-US" sz="2400" b="1">
                <a:latin typeface="等线" panose="02010600030101010101" charset="-122"/>
                <a:ea typeface="等线" panose="02010600030101010101" charset="-122"/>
                <a:cs typeface="等线" panose="02010600030101010101" charset="-122"/>
              </a:rPr>
              <a:t>ITU-T</a:t>
            </a:r>
            <a:r>
              <a:rPr lang="zh-CN" sz="2400" b="1">
                <a:latin typeface="等线" panose="02010600030101010101" charset="-122"/>
                <a:ea typeface="等线" panose="02010600030101010101" charset="-122"/>
                <a:cs typeface="等线" panose="02010600030101010101" charset="-122"/>
              </a:rPr>
              <a:t>系列相关标准、</a:t>
            </a:r>
            <a:r>
              <a:rPr lang="en-US" sz="2400" b="1">
                <a:latin typeface="等线" panose="02010600030101010101" charset="-122"/>
                <a:ea typeface="等线" panose="02010600030101010101" charset="-122"/>
                <a:cs typeface="等线" panose="02010600030101010101" charset="-122"/>
              </a:rPr>
              <a:t>IEEE 802.15</a:t>
            </a:r>
            <a:r>
              <a:rPr lang="zh-CN" sz="2400" b="1">
                <a:latin typeface="等线" panose="02010600030101010101" charset="-122"/>
                <a:ea typeface="等线" panose="02010600030101010101" charset="-122"/>
                <a:cs typeface="等线" panose="02010600030101010101" charset="-122"/>
              </a:rPr>
              <a:t>系列相关标准、</a:t>
            </a:r>
            <a:r>
              <a:rPr lang="en-US" sz="2400" b="1">
                <a:latin typeface="等线" panose="02010600030101010101" charset="-122"/>
                <a:ea typeface="等线" panose="02010600030101010101" charset="-122"/>
                <a:cs typeface="等线" panose="02010600030101010101" charset="-122"/>
              </a:rPr>
              <a:t>IEEE 1451</a:t>
            </a:r>
            <a:r>
              <a:rPr lang="zh-CN" sz="2400" b="1">
                <a:latin typeface="等线" panose="02010600030101010101" charset="-122"/>
                <a:ea typeface="等线" panose="02010600030101010101" charset="-122"/>
                <a:cs typeface="等线" panose="02010600030101010101" charset="-122"/>
              </a:rPr>
              <a:t>系列相关标准、</a:t>
            </a:r>
            <a:r>
              <a:rPr lang="en-US" sz="2400" b="1">
                <a:latin typeface="等线" panose="02010600030101010101" charset="-122"/>
                <a:ea typeface="等线" panose="02010600030101010101" charset="-122"/>
                <a:cs typeface="等线" panose="02010600030101010101" charset="-122"/>
              </a:rPr>
              <a:t>IEEE 1588</a:t>
            </a:r>
            <a:r>
              <a:rPr lang="zh-CN" sz="2400" b="1">
                <a:latin typeface="等线" panose="02010600030101010101" charset="-122"/>
                <a:ea typeface="等线" panose="02010600030101010101" charset="-122"/>
                <a:cs typeface="等线" panose="02010600030101010101" charset="-122"/>
              </a:rPr>
              <a:t>相关标准、</a:t>
            </a:r>
            <a:r>
              <a:rPr lang="en-US" sz="2400" b="1">
                <a:latin typeface="等线" panose="02010600030101010101" charset="-122"/>
                <a:ea typeface="等线" panose="02010600030101010101" charset="-122"/>
                <a:cs typeface="等线" panose="02010600030101010101" charset="-122"/>
              </a:rPr>
              <a:t>ISA100</a:t>
            </a:r>
            <a:r>
              <a:rPr lang="zh-CN" sz="2400" b="1">
                <a:latin typeface="等线" panose="02010600030101010101" charset="-122"/>
                <a:ea typeface="等线" panose="02010600030101010101" charset="-122"/>
                <a:cs typeface="等线" panose="02010600030101010101" charset="-122"/>
              </a:rPr>
              <a:t>相关标准、</a:t>
            </a:r>
            <a:r>
              <a:rPr lang="en-US" sz="2400" b="1">
                <a:latin typeface="等线" panose="02010600030101010101" charset="-122"/>
                <a:ea typeface="等线" panose="02010600030101010101" charset="-122"/>
                <a:cs typeface="等线" panose="02010600030101010101" charset="-122"/>
              </a:rPr>
              <a:t>ZigBee</a:t>
            </a:r>
            <a:r>
              <a:rPr lang="zh-CN" sz="2400" b="1">
                <a:latin typeface="等线" panose="02010600030101010101" charset="-122"/>
                <a:ea typeface="等线" panose="02010600030101010101" charset="-122"/>
                <a:cs typeface="等线" panose="02010600030101010101" charset="-122"/>
              </a:rPr>
              <a:t>联盟标准、</a:t>
            </a:r>
            <a:r>
              <a:rPr lang="en-US" sz="2400" b="1">
                <a:latin typeface="等线" panose="02010600030101010101" charset="-122"/>
                <a:ea typeface="等线" panose="02010600030101010101" charset="-122"/>
                <a:cs typeface="等线" panose="02010600030101010101" charset="-122"/>
              </a:rPr>
              <a:t>IETF</a:t>
            </a:r>
            <a:r>
              <a:rPr lang="zh-CN" sz="2400" b="1">
                <a:latin typeface="等线" panose="02010600030101010101" charset="-122"/>
                <a:ea typeface="等线" panose="02010600030101010101" charset="-122"/>
                <a:cs typeface="等线" panose="02010600030101010101" charset="-122"/>
              </a:rPr>
              <a:t>相关标准和</a:t>
            </a:r>
            <a:r>
              <a:rPr lang="en-US" sz="2400" b="1">
                <a:latin typeface="等线" panose="02010600030101010101" charset="-122"/>
                <a:ea typeface="等线" panose="02010600030101010101" charset="-122"/>
                <a:cs typeface="等线" panose="02010600030101010101" charset="-122"/>
              </a:rPr>
              <a:t>OGC OpenGIS</a:t>
            </a:r>
            <a:r>
              <a:rPr lang="zh-CN" sz="2400" b="1">
                <a:latin typeface="等线" panose="02010600030101010101" charset="-122"/>
                <a:ea typeface="等线" panose="02010600030101010101" charset="-122"/>
                <a:cs typeface="等线" panose="02010600030101010101" charset="-122"/>
              </a:rPr>
              <a:t>相关标准等。</a:t>
            </a:r>
            <a:endParaRPr lang="zh-CN" altLang="en-US" sz="2400" b="1">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299085" y="1456690"/>
            <a:ext cx="11431905" cy="5401310"/>
          </a:xfrm>
        </p:spPr>
        <p:txBody>
          <a:bodyPr>
            <a:noAutofit/>
          </a:bodyPr>
          <a:p>
            <a:pPr marL="0" indent="0">
              <a:buNone/>
            </a:pPr>
            <a:r>
              <a:rPr lang="en-US" altLang="zh-CN" sz="2200" b="1">
                <a:latin typeface="宋体" panose="02010600030101010101" pitchFamily="2" charset="-122"/>
                <a:ea typeface="宋体" panose="02010600030101010101" pitchFamily="2" charset="-122"/>
                <a:cs typeface="宋体" panose="02010600030101010101" pitchFamily="2" charset="-122"/>
                <a:sym typeface="+mn-ea"/>
              </a:rPr>
              <a:t>     </a:t>
            </a:r>
            <a:r>
              <a:rPr lang="zh-CN" sz="2200" b="1">
                <a:latin typeface="等线" panose="02010600030101010101" charset="-122"/>
                <a:ea typeface="等线" panose="02010600030101010101" charset="-122"/>
                <a:cs typeface="等线" panose="02010600030101010101" charset="-122"/>
                <a:sym typeface="+mn-ea"/>
              </a:rPr>
              <a:t>1998年3月，IEEE 802.15工作组成立。该工作组致力于WPAN网络的物理层和MAC层的标准化工作，该系列标准主要包含以下内容。</a:t>
            </a:r>
            <a:endParaRPr lang="zh-CN" sz="2200" b="1">
              <a:latin typeface="等线" panose="02010600030101010101" charset="-122"/>
              <a:ea typeface="等线" panose="02010600030101010101" charset="-122"/>
              <a:cs typeface="等线" panose="02010600030101010101" charset="-122"/>
              <a:sym typeface="+mn-ea"/>
            </a:endParaRPr>
          </a:p>
          <a:p>
            <a:pPr marL="0" indent="0">
              <a:buNone/>
            </a:pPr>
            <a:r>
              <a:rPr lang="zh-CN" sz="2200" b="1">
                <a:latin typeface="等线" panose="02010600030101010101" charset="-122"/>
                <a:ea typeface="等线" panose="02010600030101010101" charset="-122"/>
                <a:cs typeface="等线" panose="02010600030101010101" charset="-122"/>
                <a:sym typeface="+mn-ea"/>
              </a:rPr>
              <a:t>（1）</a:t>
            </a:r>
            <a:r>
              <a:rPr lang="zh-CN" sz="2200" b="1">
                <a:solidFill>
                  <a:srgbClr val="FF0000"/>
                </a:solidFill>
                <a:latin typeface="等线" panose="02010600030101010101" charset="-122"/>
                <a:ea typeface="等线" panose="02010600030101010101" charset="-122"/>
                <a:cs typeface="等线" panose="02010600030101010101" charset="-122"/>
                <a:sym typeface="+mn-ea"/>
              </a:rPr>
              <a:t>IEEE</a:t>
            </a:r>
            <a:r>
              <a:rPr lang="en-US" altLang="zh-CN" sz="2200" b="1">
                <a:solidFill>
                  <a:srgbClr val="FF0000"/>
                </a:solidFill>
                <a:latin typeface="等线" panose="02010600030101010101" charset="-122"/>
                <a:ea typeface="等线" panose="02010600030101010101" charset="-122"/>
                <a:cs typeface="等线" panose="02010600030101010101" charset="-122"/>
                <a:sym typeface="+mn-ea"/>
              </a:rPr>
              <a:t> </a:t>
            </a:r>
            <a:r>
              <a:rPr lang="zh-CN" sz="2200" b="1">
                <a:solidFill>
                  <a:srgbClr val="FF0000"/>
                </a:solidFill>
                <a:latin typeface="等线" panose="02010600030101010101" charset="-122"/>
                <a:ea typeface="等线" panose="02010600030101010101" charset="-122"/>
                <a:cs typeface="等线" panose="02010600030101010101" charset="-122"/>
                <a:sym typeface="+mn-ea"/>
              </a:rPr>
              <a:t>802.15</a:t>
            </a:r>
            <a:r>
              <a:rPr lang="en-US" altLang="zh-CN" sz="2200" b="1">
                <a:solidFill>
                  <a:srgbClr val="FF0000"/>
                </a:solidFill>
                <a:latin typeface="等线" panose="02010600030101010101" charset="-122"/>
                <a:ea typeface="等线" panose="02010600030101010101" charset="-122"/>
                <a:cs typeface="等线" panose="02010600030101010101" charset="-122"/>
                <a:sym typeface="+mn-ea"/>
              </a:rPr>
              <a:t>.1</a:t>
            </a:r>
            <a:r>
              <a:rPr lang="zh-CN" sz="2200" b="1">
                <a:solidFill>
                  <a:srgbClr val="FF0000"/>
                </a:solidFill>
                <a:latin typeface="等线" panose="02010600030101010101" charset="-122"/>
                <a:ea typeface="等线" panose="02010600030101010101" charset="-122"/>
                <a:cs typeface="等线" panose="02010600030101010101" charset="-122"/>
                <a:sym typeface="+mn-ea"/>
              </a:rPr>
              <a:t>标准</a:t>
            </a:r>
            <a:r>
              <a:rPr lang="zh-CN" sz="2200" b="1">
                <a:latin typeface="等线" panose="02010600030101010101" charset="-122"/>
                <a:ea typeface="等线" panose="02010600030101010101" charset="-122"/>
                <a:cs typeface="等线" panose="02010600030101010101" charset="-122"/>
                <a:sym typeface="+mn-ea"/>
              </a:rPr>
              <a:t>：主要用于蓝牙无线通信标准。这是一个中等速率、近距离的WPAN网络标准，通常用于手机、PDA等设备的短距离通信。</a:t>
            </a:r>
            <a:endParaRPr lang="zh-CN" sz="2200" b="1">
              <a:latin typeface="等线" panose="02010600030101010101" charset="-122"/>
              <a:ea typeface="等线" panose="02010600030101010101" charset="-122"/>
              <a:cs typeface="等线" panose="02010600030101010101" charset="-122"/>
              <a:sym typeface="+mn-ea"/>
            </a:endParaRPr>
          </a:p>
          <a:p>
            <a:pPr marL="0" indent="0">
              <a:buNone/>
            </a:pPr>
            <a:r>
              <a:rPr lang="zh-CN" sz="2200" b="1">
                <a:latin typeface="等线" panose="02010600030101010101" charset="-122"/>
                <a:ea typeface="等线" panose="02010600030101010101" charset="-122"/>
                <a:cs typeface="等线" panose="02010600030101010101" charset="-122"/>
                <a:sym typeface="+mn-ea"/>
              </a:rPr>
              <a:t>（2）</a:t>
            </a:r>
            <a:r>
              <a:rPr lang="zh-CN" sz="2200" b="1">
                <a:solidFill>
                  <a:srgbClr val="FF0000"/>
                </a:solidFill>
                <a:latin typeface="等线" panose="02010600030101010101" charset="-122"/>
                <a:ea typeface="等线" panose="02010600030101010101" charset="-122"/>
                <a:cs typeface="等线" panose="02010600030101010101" charset="-122"/>
                <a:sym typeface="+mn-ea"/>
              </a:rPr>
              <a:t>IEEE 802.15.2标准</a:t>
            </a:r>
            <a:r>
              <a:rPr lang="zh-CN" sz="2200" b="1">
                <a:latin typeface="等线" panose="02010600030101010101" charset="-122"/>
                <a:ea typeface="等线" panose="02010600030101010101" charset="-122"/>
                <a:cs typeface="等线" panose="02010600030101010101" charset="-122"/>
                <a:sym typeface="+mn-ea"/>
              </a:rPr>
              <a:t>：主要研究蓝牙标准和Wi-Fi标准之间的兼容性。为所有工作在2.4GHz频带上的WPAN和WLAN无线共存应用建立一个标准。</a:t>
            </a:r>
            <a:endParaRPr lang="zh-CN" sz="2200" b="1">
              <a:latin typeface="等线" panose="02010600030101010101" charset="-122"/>
              <a:ea typeface="等线" panose="02010600030101010101" charset="-122"/>
              <a:cs typeface="等线" panose="02010600030101010101" charset="-122"/>
              <a:sym typeface="+mn-ea"/>
            </a:endParaRPr>
          </a:p>
          <a:p>
            <a:pPr marL="0" indent="0">
              <a:buNone/>
            </a:pPr>
            <a:r>
              <a:rPr lang="zh-CN" sz="2200" b="1">
                <a:latin typeface="等线" panose="02010600030101010101" charset="-122"/>
                <a:ea typeface="等线" panose="02010600030101010101" charset="-122"/>
                <a:cs typeface="等线" panose="02010600030101010101" charset="-122"/>
                <a:sym typeface="+mn-ea"/>
              </a:rPr>
              <a:t>（3）</a:t>
            </a:r>
            <a:r>
              <a:rPr lang="zh-CN" sz="2200" b="1">
                <a:solidFill>
                  <a:srgbClr val="FF0000"/>
                </a:solidFill>
                <a:latin typeface="等线" panose="02010600030101010101" charset="-122"/>
                <a:ea typeface="等线" panose="02010600030101010101" charset="-122"/>
                <a:cs typeface="等线" panose="02010600030101010101" charset="-122"/>
                <a:sym typeface="+mn-ea"/>
              </a:rPr>
              <a:t>IEEE 802.15.3标准</a:t>
            </a:r>
            <a:r>
              <a:rPr lang="zh-CN" sz="2200" b="1">
                <a:latin typeface="等线" panose="02010600030101010101" charset="-122"/>
                <a:ea typeface="等线" panose="02010600030101010101" charset="-122"/>
                <a:cs typeface="等线" panose="02010600030101010101" charset="-122"/>
                <a:sym typeface="+mn-ea"/>
              </a:rPr>
              <a:t>：主要研究UWB（UltraWideBand，UWB）标准，该标准主要考虑无线个域网在多媒体方面的应用，追求更高的传输速率与服务品质。</a:t>
            </a:r>
            <a:endParaRPr lang="zh-CN" sz="2200" b="1">
              <a:latin typeface="等线" panose="02010600030101010101" charset="-122"/>
              <a:ea typeface="等线" panose="02010600030101010101" charset="-122"/>
              <a:cs typeface="等线" panose="02010600030101010101" charset="-122"/>
              <a:sym typeface="+mn-ea"/>
            </a:endParaRPr>
          </a:p>
          <a:p>
            <a:pPr marL="0" indent="0">
              <a:buNone/>
            </a:pPr>
            <a:r>
              <a:rPr lang="zh-CN" sz="2200" b="1">
                <a:latin typeface="等线" panose="02010600030101010101" charset="-122"/>
                <a:ea typeface="等线" panose="02010600030101010101" charset="-122"/>
                <a:cs typeface="等线" panose="02010600030101010101" charset="-122"/>
                <a:sym typeface="+mn-ea"/>
              </a:rPr>
              <a:t>（4）</a:t>
            </a:r>
            <a:r>
              <a:rPr lang="zh-CN" sz="2200" b="1">
                <a:solidFill>
                  <a:srgbClr val="FF0000"/>
                </a:solidFill>
                <a:latin typeface="等线" panose="02010600030101010101" charset="-122"/>
                <a:ea typeface="等线" panose="02010600030101010101" charset="-122"/>
                <a:cs typeface="等线" panose="02010600030101010101" charset="-122"/>
                <a:sym typeface="+mn-ea"/>
              </a:rPr>
              <a:t>IEEE 802.15.4标准</a:t>
            </a:r>
            <a:r>
              <a:rPr lang="zh-CN" sz="2200" b="1">
                <a:latin typeface="等线" panose="02010600030101010101" charset="-122"/>
                <a:ea typeface="等线" panose="02010600030101010101" charset="-122"/>
                <a:cs typeface="等线" panose="02010600030101010101" charset="-122"/>
                <a:sym typeface="+mn-ea"/>
              </a:rPr>
              <a:t>：主要针对低速无线个人局域网WPAN进行研究。该标准把低功耗、低速率、低成本作为重点研究目标，旨在为个人或者家庭范围内不同设备之间的低速互联提供统一标准。</a:t>
            </a:r>
            <a:endParaRPr lang="zh-CN" sz="2200" b="1">
              <a:latin typeface="等线" panose="02010600030101010101" charset="-122"/>
              <a:ea typeface="等线" panose="02010600030101010101" charset="-122"/>
              <a:cs typeface="等线" panose="02010600030101010101" charset="-122"/>
              <a:sym typeface="+mn-ea"/>
            </a:endParaRPr>
          </a:p>
          <a:p>
            <a:pPr marL="0" indent="0">
              <a:buNone/>
            </a:pPr>
            <a:r>
              <a:rPr lang="zh-CN" sz="2200" b="1">
                <a:latin typeface="等线" panose="02010600030101010101" charset="-122"/>
                <a:ea typeface="等线" panose="02010600030101010101" charset="-122"/>
                <a:cs typeface="等线" panose="02010600030101010101" charset="-122"/>
                <a:sym typeface="+mn-ea"/>
              </a:rPr>
              <a:t>（5）</a:t>
            </a:r>
            <a:r>
              <a:rPr lang="zh-CN" sz="2200" b="1">
                <a:solidFill>
                  <a:srgbClr val="FF0000"/>
                </a:solidFill>
                <a:latin typeface="等线" panose="02010600030101010101" charset="-122"/>
                <a:ea typeface="等线" panose="02010600030101010101" charset="-122"/>
                <a:cs typeface="等线" panose="02010600030101010101" charset="-122"/>
                <a:sym typeface="+mn-ea"/>
              </a:rPr>
              <a:t>IEEE 802.15.5标准</a:t>
            </a:r>
            <a:r>
              <a:rPr lang="zh-CN" sz="2200" b="1">
                <a:latin typeface="等线" panose="02010600030101010101" charset="-122"/>
                <a:ea typeface="等线" panose="02010600030101010101" charset="-122"/>
                <a:cs typeface="等线" panose="02010600030101010101" charset="-122"/>
                <a:sym typeface="+mn-ea"/>
              </a:rPr>
              <a:t>：研究WPAN的无线网状网(Mesh)组网。该标准致力于研究提供Mesh组网的物理层及MAC层的必要机制。</a:t>
            </a:r>
            <a:endParaRPr lang="zh-CN" sz="2200" b="1">
              <a:latin typeface="等线" panose="02010600030101010101" charset="-122"/>
              <a:ea typeface="等线" panose="02010600030101010101" charset="-122"/>
              <a:cs typeface="等线" panose="02010600030101010101" charset="-122"/>
              <a:sym typeface="+mn-ea"/>
            </a:endParaRPr>
          </a:p>
          <a:p>
            <a:pPr marL="0" indent="0">
              <a:buNone/>
            </a:pPr>
            <a:r>
              <a:rPr lang="zh-CN" sz="2200" b="1">
                <a:latin typeface="等线" panose="02010600030101010101" charset="-122"/>
                <a:ea typeface="等线" panose="02010600030101010101" charset="-122"/>
                <a:cs typeface="等线" panose="02010600030101010101" charset="-122"/>
                <a:sym typeface="+mn-ea"/>
              </a:rPr>
              <a:t>（6）</a:t>
            </a:r>
            <a:r>
              <a:rPr lang="zh-CN" sz="2200" b="1">
                <a:solidFill>
                  <a:srgbClr val="FF0000"/>
                </a:solidFill>
                <a:latin typeface="等线" panose="02010600030101010101" charset="-122"/>
                <a:ea typeface="等线" panose="02010600030101010101" charset="-122"/>
                <a:cs typeface="等线" panose="02010600030101010101" charset="-122"/>
                <a:sym typeface="+mn-ea"/>
              </a:rPr>
              <a:t>IEEE 802.15.6 标准</a:t>
            </a:r>
            <a:r>
              <a:rPr lang="zh-CN" sz="2200" b="1">
                <a:latin typeface="等线" panose="02010600030101010101" charset="-122"/>
                <a:ea typeface="等线" panose="02010600030101010101" charset="-122"/>
                <a:cs typeface="等线" panose="02010600030101010101" charset="-122"/>
                <a:sym typeface="+mn-ea"/>
              </a:rPr>
              <a:t>：主要针对医疗环境下应用的人体局域网标准。用于对病人的身体特征实现连续实时的动态监测。旨在为卫生保健系统构建一个完全的无线传感器网络。</a:t>
            </a:r>
            <a:endParaRPr lang="zh-CN" sz="2200" b="1">
              <a:latin typeface="等线" panose="02010600030101010101" charset="-122"/>
              <a:ea typeface="等线" panose="02010600030101010101" charset="-122"/>
              <a:cs typeface="等线" panose="02010600030101010101" charset="-122"/>
              <a:sym typeface="+mn-ea"/>
            </a:endParaRPr>
          </a:p>
        </p:txBody>
      </p:sp>
      <p:sp>
        <p:nvSpPr>
          <p:cNvPr id="4" name="标题 1"/>
          <p:cNvSpPr>
            <a:spLocks noGrp="1"/>
          </p:cNvSpPr>
          <p:nvPr/>
        </p:nvSpPr>
        <p:spPr>
          <a:xfrm>
            <a:off x="2868295" y="0"/>
            <a:ext cx="780796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b="1">
                <a:uFillTx/>
                <a:latin typeface="Times New Roman" panose="02020603050405020304" charset="0"/>
                <a:ea typeface="宋体" panose="02010600030101010101" pitchFamily="2" charset="-122"/>
                <a:cs typeface="Times New Roman" panose="02020603050405020304" charset="0"/>
                <a:sym typeface="+mn-ea"/>
                <a:hlinkClick r:id="rId1"/>
              </a:rPr>
              <a:t>1.5 </a:t>
            </a:r>
            <a:r>
              <a:rPr b="1">
                <a:uFillTx/>
                <a:ea typeface="宋体" panose="02010600030101010101" pitchFamily="2" charset="-122"/>
                <a:sym typeface="+mn-ea"/>
                <a:hlinkClick r:id="rId1"/>
              </a:rPr>
              <a:t> 无线传感器网络的标准化</a:t>
            </a:r>
            <a:endParaRPr lang="zh-CN" altLang="en-US"/>
          </a:p>
        </p:txBody>
      </p:sp>
      <p:sp>
        <p:nvSpPr>
          <p:cNvPr id="2" name="文本框 1"/>
          <p:cNvSpPr txBox="1"/>
          <p:nvPr/>
        </p:nvSpPr>
        <p:spPr>
          <a:xfrm>
            <a:off x="2361565" y="934720"/>
            <a:ext cx="5427980" cy="521970"/>
          </a:xfrm>
          <a:prstGeom prst="rect">
            <a:avLst/>
          </a:prstGeom>
          <a:noFill/>
        </p:spPr>
        <p:txBody>
          <a:bodyPr wrap="none" rtlCol="0">
            <a:spAutoFit/>
          </a:bodyPr>
          <a:p>
            <a:pPr algn="l"/>
            <a:r>
              <a:rPr lang="zh-CN" sz="2800" b="1">
                <a:ea typeface="+mn-lt"/>
                <a:cs typeface="黑体" panose="02010609060101010101" charset="-122"/>
                <a:sym typeface="+mn-ea"/>
              </a:rPr>
              <a:t>1.5.2</a:t>
            </a:r>
            <a:r>
              <a:rPr lang="zh-CN" sz="2800" b="1">
                <a:latin typeface="黑体" panose="02010609060101010101" charset="-122"/>
                <a:ea typeface="黑体" panose="02010609060101010101" charset="-122"/>
                <a:cs typeface="黑体" panose="02010609060101010101" charset="-122"/>
                <a:sym typeface="+mn-ea"/>
              </a:rPr>
              <a:t>  lEEE 802.15系列相关标准</a:t>
            </a:r>
            <a:endParaRPr lang="zh-CN" altLang="en-US" sz="2800" b="1">
              <a:latin typeface="黑体" panose="02010609060101010101" charset="-122"/>
              <a:ea typeface="黑体" panose="02010609060101010101" charset="-122"/>
              <a:cs typeface="黑体" panose="02010609060101010101"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1.5 </a:t>
            </a:r>
            <a:r>
              <a:rPr b="1">
                <a:uFillTx/>
                <a:ea typeface="宋体" panose="02010600030101010101" pitchFamily="2" charset="-122"/>
                <a:sym typeface="+mn-ea"/>
                <a:hlinkClick r:id="rId1"/>
              </a:rPr>
              <a:t> 无线传感器网络的标准化</a:t>
            </a:r>
            <a:endParaRPr lang="zh-CN" altLang="en-US"/>
          </a:p>
        </p:txBody>
      </p:sp>
      <p:sp>
        <p:nvSpPr>
          <p:cNvPr id="100" name="文本框 99"/>
          <p:cNvSpPr txBox="1"/>
          <p:nvPr/>
        </p:nvSpPr>
        <p:spPr>
          <a:xfrm>
            <a:off x="419735" y="1609725"/>
            <a:ext cx="5007610" cy="4831080"/>
          </a:xfrm>
          <a:prstGeom prst="rect">
            <a:avLst/>
          </a:prstGeom>
          <a:noFill/>
          <a:ln w="9525">
            <a:noFill/>
          </a:ln>
        </p:spPr>
        <p:txBody>
          <a:bodyPr wrap="square">
            <a:spAutoFit/>
          </a:bodyPr>
          <a:p>
            <a:pPr indent="0">
              <a:lnSpc>
                <a:spcPct val="100000"/>
              </a:lnSpc>
              <a:spcBef>
                <a:spcPts val="1000"/>
              </a:spcBef>
              <a:buClrTx/>
              <a:buSzTx/>
              <a:buFont typeface="Arial" panose="020B0604020202020204" pitchFamily="34" charset="0"/>
              <a:buNone/>
            </a:pPr>
            <a:r>
              <a:rPr lang="en-US" sz="2200" b="1">
                <a:latin typeface="宋体" panose="02010600030101010101" pitchFamily="2" charset="-122"/>
                <a:ea typeface="宋体" panose="02010600030101010101" pitchFamily="2" charset="-122"/>
                <a:cs typeface="宋体" panose="02010600030101010101" pitchFamily="2" charset="-122"/>
              </a:rPr>
              <a:t>    </a:t>
            </a:r>
            <a:r>
              <a:rPr lang="en-US" sz="2200" b="1">
                <a:latin typeface="等线" panose="02010600030101010101" charset="-122"/>
                <a:ea typeface="等线" panose="02010600030101010101" charset="-122"/>
                <a:cs typeface="等线" panose="02010600030101010101" charset="-122"/>
              </a:rPr>
              <a:t>无线传感器网络中较为主要的通信技术是基于IEEE 802.15.4标准的无线个域网技术，其规定了面向低速无线个域网的物理层和媒体介入控制层（MAC）规范。该标准规范的目标是面向10~100m的短距离应用，具有低速、容易布设、较为可靠的数据传输、短距离操作、超低成本和合理的电池生命周期等特点。IEEE 802.15.4标准工作组于ISM频段定义了2450MHz频段和868/915MHz频段的两个物理层规范，这两种物理层规范均基于直接序列扩频技术，对于不同频段的物理层，其码片的调制方式各不相同，见表1-5-2。</a:t>
            </a:r>
            <a:endParaRPr lang="en-US" sz="2200" b="1">
              <a:latin typeface="等线" panose="02010600030101010101" charset="-122"/>
              <a:ea typeface="等线" panose="02010600030101010101" charset="-122"/>
              <a:cs typeface="等线" panose="02010600030101010101" charset="-122"/>
            </a:endParaRPr>
          </a:p>
        </p:txBody>
      </p:sp>
      <p:graphicFrame>
        <p:nvGraphicFramePr>
          <p:cNvPr id="7" name="表格 6"/>
          <p:cNvGraphicFramePr/>
          <p:nvPr>
            <p:custDataLst>
              <p:tags r:id="rId2"/>
            </p:custDataLst>
          </p:nvPr>
        </p:nvGraphicFramePr>
        <p:xfrm>
          <a:off x="5765165" y="3016885"/>
          <a:ext cx="6170295" cy="2661920"/>
        </p:xfrm>
        <a:graphic>
          <a:graphicData uri="http://schemas.openxmlformats.org/drawingml/2006/table">
            <a:tbl>
              <a:tblPr firstRow="1" bandRow="1">
                <a:tableStyleId>{5940675A-B579-460E-94D1-54222C63F5DA}</a:tableStyleId>
              </a:tblPr>
              <a:tblGrid>
                <a:gridCol w="1217295"/>
                <a:gridCol w="1833245"/>
                <a:gridCol w="1148715"/>
                <a:gridCol w="1971040"/>
              </a:tblGrid>
              <a:tr h="421005">
                <a:tc>
                  <a:txBody>
                    <a:bodyPr/>
                    <a:p>
                      <a:pPr indent="0" algn="ctr">
                        <a:buNone/>
                      </a:pPr>
                      <a:r>
                        <a:rPr lang="en-US" sz="2000" b="0">
                          <a:latin typeface="Times New Roman" panose="02020603050405020304" charset="0"/>
                          <a:cs typeface="Times New Roman" panose="02020603050405020304" charset="0"/>
                        </a:rPr>
                        <a:t>频点</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868MHz</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915MHz</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2.4GHz</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2425">
                <a:tc>
                  <a:txBody>
                    <a:bodyPr/>
                    <a:p>
                      <a:pPr indent="0" algn="ctr">
                        <a:buNone/>
                      </a:pPr>
                      <a:r>
                        <a:rPr lang="en-US" sz="2000" b="0">
                          <a:latin typeface="Times New Roman" panose="02020603050405020304" charset="0"/>
                          <a:cs typeface="Times New Roman" panose="02020603050405020304" charset="0"/>
                        </a:rPr>
                        <a:t>带宽</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0.6MHz</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2MHz</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5MHz</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2425">
                <a:tc>
                  <a:txBody>
                    <a:bodyPr/>
                    <a:p>
                      <a:pPr indent="0" algn="ctr">
                        <a:buNone/>
                      </a:pPr>
                      <a:r>
                        <a:rPr lang="en-US" sz="2000" b="0">
                          <a:latin typeface="Times New Roman" panose="02020603050405020304" charset="0"/>
                          <a:cs typeface="Times New Roman" panose="02020603050405020304" charset="0"/>
                        </a:rPr>
                        <a:t>信道数</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1</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10</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16</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4850">
                <a:tc>
                  <a:txBody>
                    <a:bodyPr/>
                    <a:p>
                      <a:pPr indent="0" algn="ctr">
                        <a:buNone/>
                      </a:pPr>
                      <a:r>
                        <a:rPr lang="en-US" sz="2000" b="0">
                          <a:latin typeface="Times New Roman" panose="02020603050405020304" charset="0"/>
                          <a:cs typeface="Times New Roman" panose="02020603050405020304" charset="0"/>
                        </a:rPr>
                        <a:t>码片调制方式</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BPSK（二进制相移键控）</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BPSK</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OQPSK（偏移四</a:t>
                      </a:r>
                      <a:r>
                        <a:rPr lang="en-US" sz="2000" b="0">
                          <a:solidFill>
                            <a:srgbClr val="000000"/>
                          </a:solidFill>
                          <a:latin typeface="Times New Roman" panose="02020603050405020304" charset="0"/>
                          <a:cs typeface="Times New Roman" panose="02020603050405020304" charset="0"/>
                        </a:rPr>
                        <a:t>相相</a:t>
                      </a:r>
                      <a:r>
                        <a:rPr lang="en-US" sz="2000" b="0">
                          <a:latin typeface="Times New Roman" panose="02020603050405020304" charset="0"/>
                          <a:cs typeface="Times New Roman" panose="02020603050405020304" charset="0"/>
                        </a:rPr>
                        <a:t>移键控）</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1005">
                <a:tc>
                  <a:txBody>
                    <a:bodyPr/>
                    <a:p>
                      <a:pPr indent="0" algn="ctr">
                        <a:buNone/>
                      </a:pPr>
                      <a:r>
                        <a:rPr lang="en-US" sz="2000" b="0">
                          <a:latin typeface="Times New Roman" panose="02020603050405020304" charset="0"/>
                          <a:cs typeface="Times New Roman" panose="02020603050405020304" charset="0"/>
                        </a:rPr>
                        <a:t>传输速率</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20kbit/s</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40kbit/s</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250kbit/s</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0210">
                <a:tc>
                  <a:txBody>
                    <a:bodyPr/>
                    <a:p>
                      <a:pPr indent="0" algn="ctr">
                        <a:buNone/>
                      </a:pPr>
                      <a:r>
                        <a:rPr lang="en-US" sz="2000" b="0">
                          <a:latin typeface="Times New Roman" panose="02020603050405020304" charset="0"/>
                          <a:cs typeface="Times New Roman" panose="02020603050405020304" charset="0"/>
                        </a:rPr>
                        <a:t>应用区域</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欧洲</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美国</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全球</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1" name="文本框 100"/>
          <p:cNvSpPr txBox="1"/>
          <p:nvPr/>
        </p:nvSpPr>
        <p:spPr>
          <a:xfrm>
            <a:off x="5946775" y="2154555"/>
            <a:ext cx="5988685" cy="398780"/>
          </a:xfrm>
          <a:prstGeom prst="rect">
            <a:avLst/>
          </a:prstGeom>
          <a:noFill/>
          <a:ln w="9525">
            <a:noFill/>
          </a:ln>
        </p:spPr>
        <p:txBody>
          <a:bodyPr wrap="square">
            <a:spAutoFit/>
          </a:bodyPr>
          <a:p>
            <a:pPr indent="228600" algn="ctr"/>
            <a:r>
              <a:rPr lang="zh-CN" sz="2000" b="0">
                <a:ea typeface="宋体" panose="02010600030101010101" pitchFamily="2" charset="-122"/>
              </a:rPr>
              <a:t>表</a:t>
            </a:r>
            <a:r>
              <a:rPr lang="en-US" sz="2000" b="0">
                <a:latin typeface="Times New Roman" panose="02020603050405020304" charset="0"/>
                <a:ea typeface="宋体" panose="02010600030101010101" pitchFamily="2" charset="-122"/>
              </a:rPr>
              <a:t>1-5-2  IEEE 802.15.4</a:t>
            </a:r>
            <a:r>
              <a:rPr lang="zh-CN" sz="2000" b="0">
                <a:ea typeface="宋体" panose="02010600030101010101" pitchFamily="2" charset="-122"/>
              </a:rPr>
              <a:t>标准各频点主要物理层参数</a:t>
            </a:r>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文本框 21"/>
          <p:cNvSpPr txBox="1"/>
          <p:nvPr>
            <p:custDataLst>
              <p:tags r:id="rId1"/>
            </p:custDataLst>
          </p:nvPr>
        </p:nvSpPr>
        <p:spPr>
          <a:xfrm>
            <a:off x="1963420" y="463550"/>
            <a:ext cx="3264535" cy="855980"/>
          </a:xfrm>
          <a:prstGeom prst="rect">
            <a:avLst/>
          </a:prstGeom>
          <a:noFill/>
        </p:spPr>
        <p:txBody>
          <a:bodyPr wrap="square" lIns="91440" tIns="45720" rIns="91440" bIns="0" rtlCol="0" anchor="b" anchorCtr="0">
            <a:noAutofit/>
          </a:bodyPr>
          <a:lstStyle>
            <a:defPPr>
              <a:defRPr lang="zh-CN"/>
            </a:defPPr>
            <a:lvl1pPr>
              <a:defRPr sz="4800" b="1" spc="60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sz="5400" b="0" dirty="0">
                <a:solidFill>
                  <a:schemeClr val="tx1">
                    <a:lumMod val="85000"/>
                    <a:lumOff val="15000"/>
                  </a:schemeClr>
                </a:solidFill>
                <a:latin typeface="黑体" panose="02010609060101010101" charset="-122"/>
                <a:ea typeface="黑体" panose="02010609060101010101" charset="-122"/>
                <a:sym typeface="Arial" panose="020B0604020202020204" pitchFamily="34" charset="0"/>
              </a:rPr>
              <a:t>重难点</a:t>
            </a:r>
            <a:endParaRPr lang="zh-CN" altLang="en-US" sz="5400" b="0" dirty="0">
              <a:solidFill>
                <a:schemeClr val="tx1">
                  <a:lumMod val="85000"/>
                  <a:lumOff val="15000"/>
                </a:schemeClr>
              </a:solidFill>
              <a:latin typeface="黑体" panose="02010609060101010101" charset="-122"/>
              <a:ea typeface="黑体" panose="02010609060101010101" charset="-122"/>
              <a:sym typeface="Arial" panose="020B0604020202020204" pitchFamily="34" charset="0"/>
            </a:endParaRPr>
          </a:p>
        </p:txBody>
      </p:sp>
      <p:sp>
        <p:nvSpPr>
          <p:cNvPr id="100" name="文本框 99"/>
          <p:cNvSpPr txBox="1"/>
          <p:nvPr/>
        </p:nvSpPr>
        <p:spPr>
          <a:xfrm>
            <a:off x="979805" y="1721485"/>
            <a:ext cx="6863715" cy="3415030"/>
          </a:xfrm>
          <a:prstGeom prst="rect">
            <a:avLst/>
          </a:prstGeom>
          <a:noFill/>
          <a:ln w="9525">
            <a:noFill/>
          </a:ln>
        </p:spPr>
        <p:txBody>
          <a:bodyPr wrap="square">
            <a:spAutoFit/>
          </a:bodyPr>
          <a:p>
            <a:pPr indent="0"/>
            <a:r>
              <a:rPr lang="en-US" sz="3600" b="1">
                <a:solidFill>
                  <a:schemeClr val="tx1"/>
                </a:solidFill>
                <a:uFillTx/>
                <a:latin typeface="Times New Roman" panose="02020603050405020304" charset="0"/>
                <a:ea typeface="宋体" panose="02010600030101010101" pitchFamily="2" charset="-122"/>
              </a:rPr>
              <a:t>1.  </a:t>
            </a:r>
            <a:r>
              <a:rPr lang="zh-CN" sz="3600" b="1">
                <a:solidFill>
                  <a:schemeClr val="tx1"/>
                </a:solidFill>
                <a:uFillTx/>
                <a:ea typeface="宋体" panose="02010600030101010101" pitchFamily="2" charset="-122"/>
              </a:rPr>
              <a:t>无线网络的分类</a:t>
            </a:r>
            <a:r>
              <a:rPr lang="en-US" sz="3600" b="1">
                <a:solidFill>
                  <a:schemeClr val="tx1"/>
                </a:solidFill>
                <a:uFillTx/>
                <a:latin typeface="Times New Roman" panose="02020603050405020304" charset="0"/>
                <a:ea typeface="宋体" panose="02010600030101010101" pitchFamily="2" charset="-122"/>
              </a:rPr>
              <a:t>	2.  </a:t>
            </a:r>
            <a:r>
              <a:rPr lang="zh-CN" sz="3600" b="1">
                <a:uFillTx/>
                <a:ea typeface="宋体" panose="02010600030101010101" pitchFamily="2" charset="-122"/>
                <a:sym typeface="+mn-ea"/>
              </a:rPr>
              <a:t>无线传感器网络</a:t>
            </a:r>
            <a:r>
              <a:rPr lang="zh-CN" sz="3600" b="1">
                <a:solidFill>
                  <a:schemeClr val="tx1"/>
                </a:solidFill>
                <a:uFillTx/>
                <a:ea typeface="宋体" panose="02010600030101010101" pitchFamily="2" charset="-122"/>
              </a:rPr>
              <a:t>的特点、</a:t>
            </a:r>
            <a:endParaRPr lang="zh-CN" sz="3600" b="1">
              <a:solidFill>
                <a:schemeClr val="tx1"/>
              </a:solidFill>
              <a:uFillTx/>
              <a:ea typeface="宋体" panose="02010600030101010101" pitchFamily="2" charset="-122"/>
            </a:endParaRPr>
          </a:p>
          <a:p>
            <a:pPr indent="0"/>
            <a:r>
              <a:rPr lang="zh-CN" sz="3600" b="1">
                <a:solidFill>
                  <a:schemeClr val="tx1"/>
                </a:solidFill>
                <a:uFillTx/>
                <a:ea typeface="宋体" panose="02010600030101010101" pitchFamily="2" charset="-122"/>
              </a:rPr>
              <a:t> </a:t>
            </a:r>
            <a:r>
              <a:rPr lang="en-US" altLang="zh-CN" sz="3600" b="1">
                <a:solidFill>
                  <a:schemeClr val="tx1"/>
                </a:solidFill>
                <a:uFillTx/>
                <a:ea typeface="宋体" panose="02010600030101010101" pitchFamily="2" charset="-122"/>
              </a:rPr>
              <a:t>   </a:t>
            </a:r>
            <a:r>
              <a:rPr lang="zh-CN" sz="3600" b="1">
                <a:solidFill>
                  <a:schemeClr val="tx1"/>
                </a:solidFill>
                <a:uFillTx/>
                <a:ea typeface="宋体" panose="02010600030101010101" pitchFamily="2" charset="-122"/>
              </a:rPr>
              <a:t>性能指标和关键技术</a:t>
            </a:r>
            <a:endParaRPr lang="en-US" sz="3600" b="1">
              <a:solidFill>
                <a:schemeClr val="tx1"/>
              </a:solidFill>
              <a:uFillTx/>
              <a:latin typeface="Times New Roman" panose="02020603050405020304" charset="0"/>
              <a:ea typeface="宋体" panose="02010600030101010101" pitchFamily="2" charset="-122"/>
            </a:endParaRPr>
          </a:p>
          <a:p>
            <a:pPr indent="0"/>
            <a:r>
              <a:rPr lang="en-US" sz="3600" b="1">
                <a:solidFill>
                  <a:schemeClr val="tx1"/>
                </a:solidFill>
                <a:uFillTx/>
                <a:latin typeface="Times New Roman" panose="02020603050405020304" charset="0"/>
                <a:ea typeface="宋体" panose="02010600030101010101" pitchFamily="2" charset="-122"/>
              </a:rPr>
              <a:t>3.  </a:t>
            </a:r>
            <a:r>
              <a:rPr lang="zh-CN" sz="3600" b="1">
                <a:solidFill>
                  <a:schemeClr val="tx1"/>
                </a:solidFill>
                <a:uFillTx/>
                <a:ea typeface="宋体" panose="02010600030101010101" pitchFamily="2" charset="-122"/>
              </a:rPr>
              <a:t>无线传感器网络的标准化</a:t>
            </a:r>
            <a:endParaRPr lang="zh-CN" sz="3600" b="1">
              <a:solidFill>
                <a:schemeClr val="tx1"/>
              </a:solidFill>
              <a:uFillTx/>
              <a:ea typeface="宋体" panose="02010600030101010101" pitchFamily="2" charset="-122"/>
            </a:endParaRPr>
          </a:p>
          <a:p>
            <a:pPr indent="0"/>
            <a:r>
              <a:rPr lang="zh-CN" sz="3600" b="1">
                <a:solidFill>
                  <a:schemeClr val="tx1"/>
                </a:solidFill>
                <a:uFillTx/>
                <a:ea typeface="宋体" panose="02010600030101010101" pitchFamily="2" charset="-122"/>
              </a:rPr>
              <a:t> </a:t>
            </a:r>
            <a:r>
              <a:rPr lang="en-US" altLang="zh-CN" sz="3600" b="1">
                <a:solidFill>
                  <a:schemeClr val="tx1"/>
                </a:solidFill>
                <a:uFillTx/>
                <a:ea typeface="宋体" panose="02010600030101010101" pitchFamily="2" charset="-122"/>
              </a:rPr>
              <a:t>   ——</a:t>
            </a:r>
            <a:r>
              <a:rPr lang="en-US" sz="3600" b="1">
                <a:solidFill>
                  <a:schemeClr val="tx1"/>
                </a:solidFill>
                <a:uFillTx/>
                <a:latin typeface="Times New Roman" panose="02020603050405020304" charset="0"/>
                <a:ea typeface="宋体" panose="02010600030101010101" pitchFamily="2" charset="-122"/>
              </a:rPr>
              <a:t>lEEE 802.15</a:t>
            </a:r>
            <a:r>
              <a:rPr lang="zh-CN" sz="3600" b="1">
                <a:solidFill>
                  <a:schemeClr val="tx1"/>
                </a:solidFill>
                <a:uFillTx/>
                <a:ea typeface="宋体" panose="02010600030101010101" pitchFamily="2" charset="-122"/>
              </a:rPr>
              <a:t>系列相关标准</a:t>
            </a:r>
            <a:r>
              <a:rPr lang="en-US" sz="3600" b="1">
                <a:solidFill>
                  <a:schemeClr val="tx1"/>
                </a:solidFill>
                <a:uFillTx/>
                <a:latin typeface="Times New Roman" panose="02020603050405020304" charset="0"/>
                <a:ea typeface="宋体" panose="02010600030101010101" pitchFamily="2" charset="-122"/>
              </a:rPr>
              <a:t>4.  </a:t>
            </a:r>
            <a:r>
              <a:rPr lang="zh-CN" sz="3600" b="1">
                <a:solidFill>
                  <a:schemeClr val="tx1"/>
                </a:solidFill>
                <a:uFillTx/>
                <a:ea typeface="宋体" panose="02010600030101010101" pitchFamily="2" charset="-122"/>
              </a:rPr>
              <a:t>无线传感器网络的应用</a:t>
            </a:r>
            <a:r>
              <a:rPr lang="en-US" sz="2200" b="1">
                <a:solidFill>
                  <a:schemeClr val="tx1"/>
                </a:solidFill>
                <a:uFillTx/>
                <a:latin typeface="Times New Roman" panose="02020603050405020304" charset="0"/>
                <a:ea typeface="宋体" panose="02010600030101010101" pitchFamily="2" charset="-122"/>
              </a:rPr>
              <a:t>	</a:t>
            </a:r>
            <a:endParaRPr lang="zh-CN" altLang="en-US" sz="22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2847975" y="233680"/>
            <a:ext cx="824357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b="1">
                <a:uFillTx/>
                <a:latin typeface="Times New Roman" panose="02020603050405020304" charset="0"/>
                <a:ea typeface="宋体" panose="02010600030101010101" pitchFamily="2" charset="-122"/>
                <a:cs typeface="Times New Roman" panose="02020603050405020304" charset="0"/>
                <a:sym typeface="+mn-ea"/>
                <a:hlinkClick r:id="rId1"/>
              </a:rPr>
              <a:t>1.5 </a:t>
            </a:r>
            <a:r>
              <a:rPr b="1">
                <a:uFillTx/>
                <a:ea typeface="宋体" panose="02010600030101010101" pitchFamily="2" charset="-122"/>
                <a:sym typeface="+mn-ea"/>
                <a:hlinkClick r:id="rId1"/>
              </a:rPr>
              <a:t> 无线传感器网络的标准化</a:t>
            </a:r>
            <a:endParaRPr lang="zh-CN" altLang="en-US"/>
          </a:p>
        </p:txBody>
      </p:sp>
      <p:sp>
        <p:nvSpPr>
          <p:cNvPr id="101" name="文本框 100"/>
          <p:cNvSpPr txBox="1"/>
          <p:nvPr/>
        </p:nvSpPr>
        <p:spPr>
          <a:xfrm>
            <a:off x="2247265" y="1255395"/>
            <a:ext cx="5080000" cy="521970"/>
          </a:xfrm>
          <a:prstGeom prst="rect">
            <a:avLst/>
          </a:prstGeom>
          <a:noFill/>
          <a:ln w="9525">
            <a:noFill/>
          </a:ln>
        </p:spPr>
        <p:txBody>
          <a:bodyPr>
            <a:spAutoFit/>
          </a:bodyPr>
          <a:p>
            <a:pPr indent="0"/>
            <a:r>
              <a:rPr lang="zh-CN" sz="2800" b="1">
                <a:solidFill>
                  <a:srgbClr val="000000"/>
                </a:solidFill>
                <a:cs typeface="Times New Roman" panose="02020603050405020304" charset="0"/>
              </a:rPr>
              <a:t>1.5.3  IEEE 1451系列相关标准</a:t>
            </a:r>
            <a:endParaRPr lang="zh-CN" altLang="en-US" sz="2800"/>
          </a:p>
        </p:txBody>
      </p:sp>
      <p:sp>
        <p:nvSpPr>
          <p:cNvPr id="6" name="文本框 5"/>
          <p:cNvSpPr txBox="1"/>
          <p:nvPr/>
        </p:nvSpPr>
        <p:spPr>
          <a:xfrm>
            <a:off x="772795" y="1777365"/>
            <a:ext cx="10647045" cy="4831080"/>
          </a:xfrm>
          <a:prstGeom prst="rect">
            <a:avLst/>
          </a:prstGeom>
          <a:noFill/>
          <a:ln w="9525">
            <a:noFill/>
          </a:ln>
        </p:spPr>
        <p:txBody>
          <a:bodyPr wrap="square">
            <a:spAutoFit/>
          </a:bodyPr>
          <a:p>
            <a:pPr indent="266700"/>
            <a:r>
              <a:rPr lang="en-US" sz="2200" b="0">
                <a:latin typeface="Times New Roman" panose="02020603050405020304" charset="0"/>
                <a:ea typeface="宋体" panose="02010600030101010101" pitchFamily="2" charset="-122"/>
              </a:rPr>
              <a:t>   </a:t>
            </a:r>
            <a:r>
              <a:rPr lang="en-US" sz="2200" b="1">
                <a:latin typeface="等线" panose="02010600030101010101" charset="-122"/>
                <a:ea typeface="等线" panose="02010600030101010101" charset="-122"/>
                <a:cs typeface="等线" panose="02010600030101010101" charset="-122"/>
              </a:rPr>
              <a:t> IEEE</a:t>
            </a:r>
            <a:r>
              <a:rPr lang="zh-CN" sz="2200" b="1">
                <a:latin typeface="等线" panose="02010600030101010101" charset="-122"/>
                <a:ea typeface="等线" panose="02010600030101010101" charset="-122"/>
                <a:cs typeface="等线" panose="02010600030101010101" charset="-122"/>
              </a:rPr>
              <a:t>及美国国家标准技术总局</a:t>
            </a:r>
            <a:r>
              <a:rPr lang="en-US" sz="2200" b="1">
                <a:latin typeface="等线" panose="02010600030101010101" charset="-122"/>
                <a:ea typeface="等线" panose="02010600030101010101" charset="-122"/>
                <a:cs typeface="等线" panose="02010600030101010101" charset="-122"/>
              </a:rPr>
              <a:t>(NIST) </a:t>
            </a:r>
            <a:r>
              <a:rPr lang="zh-CN" sz="2200" b="1">
                <a:latin typeface="等线" panose="02010600030101010101" charset="-122"/>
                <a:ea typeface="等线" panose="02010600030101010101" charset="-122"/>
                <a:cs typeface="等线" panose="02010600030101010101" charset="-122"/>
              </a:rPr>
              <a:t>联合推出了</a:t>
            </a:r>
            <a:r>
              <a:rPr lang="en-US" sz="2200" b="1">
                <a:latin typeface="等线" panose="02010600030101010101" charset="-122"/>
                <a:ea typeface="等线" panose="02010600030101010101" charset="-122"/>
                <a:cs typeface="等线" panose="02010600030101010101" charset="-122"/>
              </a:rPr>
              <a:t>IEEE 1451</a:t>
            </a:r>
            <a:r>
              <a:rPr lang="zh-CN" sz="2200" b="1">
                <a:latin typeface="等线" panose="02010600030101010101" charset="-122"/>
                <a:ea typeface="等线" panose="02010600030101010101" charset="-122"/>
                <a:cs typeface="等线" panose="02010600030101010101" charset="-122"/>
              </a:rPr>
              <a:t>网络化智能传感器接口标准。该标准的推出使得各厂商研制的网络化智能传感器能够相互兼容，实现了各厂商传感器之间的互操作性与互换性。</a:t>
            </a:r>
            <a:r>
              <a:rPr lang="en-US" sz="2200" b="1">
                <a:latin typeface="等线" panose="02010600030101010101" charset="-122"/>
                <a:ea typeface="等线" panose="02010600030101010101" charset="-122"/>
                <a:cs typeface="等线" panose="02010600030101010101" charset="-122"/>
              </a:rPr>
              <a:t>        1</a:t>
            </a:r>
            <a:r>
              <a:rPr lang="zh-CN" sz="2200" b="1">
                <a:latin typeface="等线" panose="02010600030101010101" charset="-122"/>
                <a:ea typeface="等线" panose="02010600030101010101" charset="-122"/>
                <a:cs typeface="等线" panose="02010600030101010101" charset="-122"/>
              </a:rPr>
              <a:t>）</a:t>
            </a:r>
            <a:r>
              <a:rPr lang="en-US" sz="2200" b="1">
                <a:solidFill>
                  <a:srgbClr val="FF0000"/>
                </a:solidFill>
                <a:latin typeface="等线" panose="02010600030101010101" charset="-122"/>
                <a:ea typeface="等线" panose="02010600030101010101" charset="-122"/>
                <a:cs typeface="等线" panose="02010600030101010101" charset="-122"/>
              </a:rPr>
              <a:t>IEEE 1451.1</a:t>
            </a:r>
            <a:endParaRPr lang="en-US" sz="2200" b="1">
              <a:solidFill>
                <a:srgbClr val="FF0000"/>
              </a:solidFill>
              <a:latin typeface="等线" panose="02010600030101010101" charset="-122"/>
              <a:ea typeface="等线" panose="02010600030101010101" charset="-122"/>
              <a:cs typeface="等线" panose="02010600030101010101" charset="-122"/>
            </a:endParaRPr>
          </a:p>
          <a:p>
            <a:pPr indent="266700"/>
            <a:r>
              <a:rPr lang="en-US" sz="2200" b="1">
                <a:latin typeface="等线" panose="02010600030101010101" charset="-122"/>
                <a:ea typeface="等线" panose="02010600030101010101" charset="-122"/>
                <a:cs typeface="等线" panose="02010600030101010101" charset="-122"/>
              </a:rPr>
              <a:t>        IEEE 1451.1</a:t>
            </a:r>
            <a:r>
              <a:rPr lang="zh-CN" sz="2200" b="1">
                <a:latin typeface="等线" panose="02010600030101010101" charset="-122"/>
                <a:ea typeface="等线" panose="02010600030101010101" charset="-122"/>
                <a:cs typeface="等线" panose="02010600030101010101" charset="-122"/>
              </a:rPr>
              <a:t>定义了网络独立的信息模型，它使用了面向对象的模型定义提供给智能传感器及其组件。该标准通过采用一个标准的应用编程接口</a:t>
            </a:r>
            <a:r>
              <a:rPr lang="en-US" sz="2200" b="1">
                <a:latin typeface="等线" panose="02010600030101010101" charset="-122"/>
                <a:ea typeface="等线" panose="02010600030101010101" charset="-122"/>
                <a:cs typeface="等线" panose="02010600030101010101" charset="-122"/>
              </a:rPr>
              <a:t>(API) </a:t>
            </a:r>
            <a:r>
              <a:rPr lang="zh-CN" sz="2200" b="1">
                <a:latin typeface="等线" panose="02010600030101010101" charset="-122"/>
                <a:ea typeface="等线" panose="02010600030101010101" charset="-122"/>
                <a:cs typeface="等线" panose="02010600030101010101" charset="-122"/>
              </a:rPr>
              <a:t>来实现从模型到网络协议的映射。同时，该标准以可选的方式支持所有的接口模型的通信方式，如其他的</a:t>
            </a:r>
            <a:r>
              <a:rPr lang="en-US" sz="2200" b="1">
                <a:latin typeface="等线" panose="02010600030101010101" charset="-122"/>
                <a:ea typeface="等线" panose="02010600030101010101" charset="-122"/>
                <a:cs typeface="等线" panose="02010600030101010101" charset="-122"/>
              </a:rPr>
              <a:t>IEEE 1451</a:t>
            </a:r>
            <a:r>
              <a:rPr lang="zh-CN" sz="2200" b="1">
                <a:latin typeface="等线" panose="02010600030101010101" charset="-122"/>
                <a:ea typeface="等线" panose="02010600030101010101" charset="-122"/>
                <a:cs typeface="等线" panose="02010600030101010101" charset="-122"/>
              </a:rPr>
              <a:t>标准所提供的</a:t>
            </a:r>
            <a:r>
              <a:rPr lang="en-US" sz="2200" b="1">
                <a:latin typeface="等线" panose="02010600030101010101" charset="-122"/>
                <a:ea typeface="等线" panose="02010600030101010101" charset="-122"/>
                <a:cs typeface="等线" panose="02010600030101010101" charset="-122"/>
              </a:rPr>
              <a:t>STIM</a:t>
            </a:r>
            <a:r>
              <a:rPr lang="zh-CN" sz="2200" b="1">
                <a:latin typeface="等线" panose="02010600030101010101" charset="-122"/>
                <a:ea typeface="等线" panose="02010600030101010101" charset="-122"/>
                <a:cs typeface="等线" panose="02010600030101010101" charset="-122"/>
              </a:rPr>
              <a:t>、</a:t>
            </a:r>
            <a:r>
              <a:rPr lang="en-US" sz="2200" b="1">
                <a:latin typeface="等线" panose="02010600030101010101" charset="-122"/>
                <a:ea typeface="等线" panose="02010600030101010101" charset="-122"/>
                <a:cs typeface="等线" panose="02010600030101010101" charset="-122"/>
              </a:rPr>
              <a:t>TBIM</a:t>
            </a:r>
            <a:r>
              <a:rPr lang="zh-CN" sz="2200" b="1">
                <a:latin typeface="等线" panose="02010600030101010101" charset="-122"/>
                <a:ea typeface="等线" panose="02010600030101010101" charset="-122"/>
                <a:cs typeface="等线" panose="02010600030101010101" charset="-122"/>
              </a:rPr>
              <a:t>和混合模式传感器。</a:t>
            </a:r>
            <a:r>
              <a:rPr lang="en-US" sz="2200" b="1">
                <a:latin typeface="等线" panose="02010600030101010101" charset="-122"/>
                <a:ea typeface="等线" panose="02010600030101010101" charset="-122"/>
                <a:cs typeface="等线" panose="02010600030101010101" charset="-122"/>
              </a:rPr>
              <a:t>        2</a:t>
            </a:r>
            <a:r>
              <a:rPr lang="zh-CN" sz="2200" b="1">
                <a:latin typeface="等线" panose="02010600030101010101" charset="-122"/>
                <a:ea typeface="等线" panose="02010600030101010101" charset="-122"/>
                <a:cs typeface="等线" panose="02010600030101010101" charset="-122"/>
              </a:rPr>
              <a:t>）</a:t>
            </a:r>
            <a:r>
              <a:rPr lang="en-US" sz="2200" b="1">
                <a:solidFill>
                  <a:srgbClr val="FF0000"/>
                </a:solidFill>
                <a:latin typeface="等线" panose="02010600030101010101" charset="-122"/>
                <a:ea typeface="等线" panose="02010600030101010101" charset="-122"/>
                <a:cs typeface="等线" panose="02010600030101010101" charset="-122"/>
              </a:rPr>
              <a:t>IEEE 1451.2</a:t>
            </a:r>
            <a:r>
              <a:rPr lang="en-US" sz="2200" b="1">
                <a:latin typeface="等线" panose="02010600030101010101" charset="-122"/>
                <a:ea typeface="等线" panose="02010600030101010101" charset="-122"/>
                <a:cs typeface="等线" panose="02010600030101010101" charset="-122"/>
              </a:rPr>
              <a:t>        IEEE 1451.2</a:t>
            </a:r>
            <a:r>
              <a:rPr lang="zh-CN" sz="2200" b="1">
                <a:latin typeface="等线" panose="02010600030101010101" charset="-122"/>
                <a:ea typeface="等线" panose="02010600030101010101" charset="-122"/>
                <a:cs typeface="等线" panose="02010600030101010101" charset="-122"/>
              </a:rPr>
              <a:t>规定了一个连接传感器到微处理器的数字接口，描述了电子数据表格</a:t>
            </a:r>
            <a:r>
              <a:rPr lang="en-US" sz="2200" b="1">
                <a:latin typeface="等线" panose="02010600030101010101" charset="-122"/>
                <a:ea typeface="等线" panose="02010600030101010101" charset="-122"/>
                <a:cs typeface="等线" panose="02010600030101010101" charset="-122"/>
              </a:rPr>
              <a:t>TEDS</a:t>
            </a:r>
            <a:r>
              <a:rPr lang="zh-CN" sz="2200" b="1">
                <a:latin typeface="等线" panose="02010600030101010101" charset="-122"/>
                <a:ea typeface="等线" panose="02010600030101010101" charset="-122"/>
                <a:cs typeface="等线" panose="02010600030101010101" charset="-122"/>
              </a:rPr>
              <a:t>及其数据格式，提供了一个连接</a:t>
            </a:r>
            <a:r>
              <a:rPr lang="en-US" sz="2200" b="1">
                <a:latin typeface="等线" panose="02010600030101010101" charset="-122"/>
                <a:ea typeface="等线" panose="02010600030101010101" charset="-122"/>
                <a:cs typeface="等线" panose="02010600030101010101" charset="-122"/>
              </a:rPr>
              <a:t>STIM</a:t>
            </a:r>
            <a:r>
              <a:rPr lang="zh-CN" sz="2200" b="1">
                <a:latin typeface="等线" panose="02010600030101010101" charset="-122"/>
                <a:ea typeface="等线" panose="02010600030101010101" charset="-122"/>
                <a:cs typeface="等线" panose="02010600030101010101" charset="-122"/>
              </a:rPr>
              <a:t>和</a:t>
            </a:r>
            <a:r>
              <a:rPr lang="en-US" sz="2200" b="1">
                <a:latin typeface="等线" panose="02010600030101010101" charset="-122"/>
                <a:ea typeface="等线" panose="02010600030101010101" charset="-122"/>
                <a:cs typeface="等线" panose="02010600030101010101" charset="-122"/>
              </a:rPr>
              <a:t>NCAP</a:t>
            </a:r>
            <a:r>
              <a:rPr lang="zh-CN" sz="2200" b="1">
                <a:latin typeface="等线" panose="02010600030101010101" charset="-122"/>
                <a:ea typeface="等线" panose="02010600030101010101" charset="-122"/>
                <a:cs typeface="等线" panose="02010600030101010101" charset="-122"/>
              </a:rPr>
              <a:t>的</a:t>
            </a:r>
            <a:r>
              <a:rPr lang="en-US" sz="2200" b="1">
                <a:latin typeface="等线" panose="02010600030101010101" charset="-122"/>
                <a:ea typeface="等线" panose="02010600030101010101" charset="-122"/>
                <a:cs typeface="等线" panose="02010600030101010101" charset="-122"/>
              </a:rPr>
              <a:t>10</a:t>
            </a:r>
            <a:r>
              <a:rPr lang="zh-CN" sz="2200" b="1">
                <a:latin typeface="等线" panose="02010600030101010101" charset="-122"/>
                <a:ea typeface="等线" panose="02010600030101010101" charset="-122"/>
                <a:cs typeface="等线" panose="02010600030101010101" charset="-122"/>
              </a:rPr>
              <a:t>线的标准接口，使制造商可以把一个传感器应用到多种网络中，使传感器具有</a:t>
            </a:r>
            <a:r>
              <a:rPr lang="en-US" sz="2200" b="1">
                <a:latin typeface="等线" panose="02010600030101010101" charset="-122"/>
                <a:ea typeface="等线" panose="02010600030101010101" charset="-122"/>
                <a:cs typeface="等线" panose="02010600030101010101" charset="-122"/>
              </a:rPr>
              <a:t>“</a:t>
            </a:r>
            <a:r>
              <a:rPr lang="zh-CN" sz="2200" b="1">
                <a:latin typeface="等线" panose="02010600030101010101" charset="-122"/>
                <a:ea typeface="等线" panose="02010600030101010101" charset="-122"/>
                <a:cs typeface="等线" panose="02010600030101010101" charset="-122"/>
              </a:rPr>
              <a:t>即插即用</a:t>
            </a:r>
            <a:r>
              <a:rPr lang="en-US" sz="2200" b="1">
                <a:latin typeface="等线" panose="02010600030101010101" charset="-122"/>
                <a:ea typeface="等线" panose="02010600030101010101" charset="-122"/>
                <a:cs typeface="等线" panose="02010600030101010101" charset="-122"/>
              </a:rPr>
              <a:t>”</a:t>
            </a:r>
            <a:r>
              <a:rPr lang="zh-CN" sz="2200" b="1">
                <a:latin typeface="等线" panose="02010600030101010101" charset="-122"/>
                <a:ea typeface="等线" panose="02010600030101010101" charset="-122"/>
                <a:cs typeface="等线" panose="02010600030101010101" charset="-122"/>
              </a:rPr>
              <a:t>的兼容性。该标准没有指定信号调理、信号转换或</a:t>
            </a:r>
            <a:r>
              <a:rPr lang="en-US" sz="2200" b="1">
                <a:latin typeface="等线" panose="02010600030101010101" charset="-122"/>
                <a:ea typeface="等线" panose="02010600030101010101" charset="-122"/>
                <a:cs typeface="等线" panose="02010600030101010101" charset="-122"/>
              </a:rPr>
              <a:t>TEDS</a:t>
            </a:r>
            <a:r>
              <a:rPr lang="zh-CN" sz="2200" b="1">
                <a:latin typeface="等线" panose="02010600030101010101" charset="-122"/>
                <a:ea typeface="等线" panose="02010600030101010101" charset="-122"/>
                <a:cs typeface="等线" panose="02010600030101010101" charset="-122"/>
              </a:rPr>
              <a:t>如何应用，由各传感器制造商自主实现，以保持各自在性能、质量、特性与价格等方面的竞争力。</a:t>
            </a:r>
            <a:endParaRPr lang="zh-CN" altLang="en-US" sz="1200" b="1">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2847975" y="233680"/>
            <a:ext cx="824357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b="1">
                <a:uFillTx/>
                <a:latin typeface="Times New Roman" panose="02020603050405020304" charset="0"/>
                <a:ea typeface="宋体" panose="02010600030101010101" pitchFamily="2" charset="-122"/>
                <a:cs typeface="Times New Roman" panose="02020603050405020304" charset="0"/>
                <a:sym typeface="+mn-ea"/>
                <a:hlinkClick r:id="rId1"/>
              </a:rPr>
              <a:t>1.5 </a:t>
            </a:r>
            <a:r>
              <a:rPr b="1">
                <a:uFillTx/>
                <a:ea typeface="宋体" panose="02010600030101010101" pitchFamily="2" charset="-122"/>
                <a:sym typeface="+mn-ea"/>
                <a:hlinkClick r:id="rId1"/>
              </a:rPr>
              <a:t> 无线传感器网络的标准化</a:t>
            </a:r>
            <a:endParaRPr lang="zh-CN" altLang="en-US"/>
          </a:p>
        </p:txBody>
      </p:sp>
      <p:sp>
        <p:nvSpPr>
          <p:cNvPr id="101" name="文本框 100"/>
          <p:cNvSpPr txBox="1"/>
          <p:nvPr/>
        </p:nvSpPr>
        <p:spPr>
          <a:xfrm>
            <a:off x="2226945" y="1264920"/>
            <a:ext cx="5080000" cy="521970"/>
          </a:xfrm>
          <a:prstGeom prst="rect">
            <a:avLst/>
          </a:prstGeom>
          <a:noFill/>
          <a:ln w="9525">
            <a:noFill/>
          </a:ln>
        </p:spPr>
        <p:txBody>
          <a:bodyPr>
            <a:spAutoFit/>
          </a:bodyPr>
          <a:p>
            <a:pPr indent="0"/>
            <a:r>
              <a:rPr lang="zh-CN" sz="2800" b="1">
                <a:solidFill>
                  <a:srgbClr val="000000"/>
                </a:solidFill>
                <a:cs typeface="Times New Roman" panose="02020603050405020304" charset="0"/>
              </a:rPr>
              <a:t>1.5.3  IEEE 1451系列相关标准</a:t>
            </a:r>
            <a:endParaRPr lang="zh-CN" altLang="en-US" sz="2800"/>
          </a:p>
        </p:txBody>
      </p:sp>
      <p:sp>
        <p:nvSpPr>
          <p:cNvPr id="6" name="文本框 5"/>
          <p:cNvSpPr txBox="1"/>
          <p:nvPr/>
        </p:nvSpPr>
        <p:spPr>
          <a:xfrm>
            <a:off x="772795" y="1786890"/>
            <a:ext cx="10647045" cy="5077460"/>
          </a:xfrm>
          <a:prstGeom prst="rect">
            <a:avLst/>
          </a:prstGeom>
          <a:noFill/>
          <a:ln w="9525">
            <a:noFill/>
          </a:ln>
        </p:spPr>
        <p:txBody>
          <a:bodyPr wrap="square">
            <a:spAutoFit/>
          </a:bodyPr>
          <a:p>
            <a:pPr indent="266700"/>
            <a:r>
              <a:rPr lang="en-US" sz="2400" b="0">
                <a:latin typeface="Times New Roman" panose="02020603050405020304" charset="0"/>
                <a:ea typeface="宋体" panose="02010600030101010101" pitchFamily="2" charset="-122"/>
              </a:rPr>
              <a:t>   </a:t>
            </a:r>
            <a:r>
              <a:rPr lang="en-US" sz="2400" b="1">
                <a:latin typeface="Times New Roman" panose="02020603050405020304" charset="0"/>
                <a:ea typeface="宋体" panose="02010600030101010101" pitchFamily="2" charset="-122"/>
              </a:rPr>
              <a:t> </a:t>
            </a:r>
            <a:r>
              <a:rPr lang="en-US" sz="2400" b="1">
                <a:latin typeface="等线" panose="02010600030101010101" charset="-122"/>
                <a:ea typeface="等线" panose="02010600030101010101" charset="-122"/>
                <a:cs typeface="等线" panose="02010600030101010101" charset="-122"/>
              </a:rPr>
              <a:t> 3</a:t>
            </a:r>
            <a:r>
              <a:rPr lang="zh-CN" sz="2400" b="1">
                <a:latin typeface="等线" panose="02010600030101010101" charset="-122"/>
                <a:ea typeface="等线" panose="02010600030101010101" charset="-122"/>
                <a:cs typeface="等线" panose="02010600030101010101" charset="-122"/>
              </a:rPr>
              <a:t>）</a:t>
            </a:r>
            <a:r>
              <a:rPr lang="en-US" sz="2400" b="1">
                <a:solidFill>
                  <a:srgbClr val="FF0000"/>
                </a:solidFill>
                <a:latin typeface="等线" panose="02010600030101010101" charset="-122"/>
                <a:ea typeface="等线" panose="02010600030101010101" charset="-122"/>
                <a:cs typeface="等线" panose="02010600030101010101" charset="-122"/>
              </a:rPr>
              <a:t>IEEE 1451.3</a:t>
            </a:r>
            <a:r>
              <a:rPr lang="en-US" sz="2400" b="1">
                <a:latin typeface="等线" panose="02010600030101010101" charset="-122"/>
                <a:ea typeface="等线" panose="02010600030101010101" charset="-122"/>
                <a:cs typeface="等线" panose="02010600030101010101" charset="-122"/>
              </a:rPr>
              <a:t>        IEEE 1451.3</a:t>
            </a:r>
            <a:r>
              <a:rPr lang="zh-CN" sz="2400" b="1">
                <a:latin typeface="等线" panose="02010600030101010101" charset="-122"/>
                <a:ea typeface="等线" panose="02010600030101010101" charset="-122"/>
                <a:cs typeface="等线" panose="02010600030101010101" charset="-122"/>
              </a:rPr>
              <a:t>定义标准的物理接口指标，为以多点设置的方式连接多个物理上分散的传感器。例如，在某些情况下，由于恶劣的环境，不可能在物理上把</a:t>
            </a:r>
            <a:r>
              <a:rPr lang="en-US" sz="2400" b="1">
                <a:latin typeface="等线" panose="02010600030101010101" charset="-122"/>
                <a:ea typeface="等线" panose="02010600030101010101" charset="-122"/>
                <a:cs typeface="等线" panose="02010600030101010101" charset="-122"/>
              </a:rPr>
              <a:t>TEDS</a:t>
            </a:r>
            <a:r>
              <a:rPr lang="zh-CN" sz="2400" b="1">
                <a:latin typeface="等线" panose="02010600030101010101" charset="-122"/>
                <a:ea typeface="等线" panose="02010600030101010101" charset="-122"/>
                <a:cs typeface="等线" panose="02010600030101010101" charset="-122"/>
              </a:rPr>
              <a:t>嵌入在传感器中。</a:t>
            </a:r>
            <a:r>
              <a:rPr lang="en-US" sz="2400" b="1">
                <a:latin typeface="等线" panose="02010600030101010101" charset="-122"/>
                <a:ea typeface="等线" panose="02010600030101010101" charset="-122"/>
                <a:cs typeface="等线" panose="02010600030101010101" charset="-122"/>
              </a:rPr>
              <a:t>IEEE 1451.3</a:t>
            </a:r>
            <a:r>
              <a:rPr lang="zh-CN" sz="2400" b="1">
                <a:latin typeface="等线" panose="02010600030101010101" charset="-122"/>
                <a:ea typeface="等线" panose="02010600030101010101" charset="-122"/>
                <a:cs typeface="等线" panose="02010600030101010101" charset="-122"/>
              </a:rPr>
              <a:t>标准提议以一种</a:t>
            </a:r>
            <a:r>
              <a:rPr lang="en-US" sz="2400" b="1">
                <a:latin typeface="等线" panose="02010600030101010101" charset="-122"/>
                <a:ea typeface="等线" panose="02010600030101010101" charset="-122"/>
                <a:cs typeface="等线" panose="02010600030101010101" charset="-122"/>
              </a:rPr>
              <a:t>“</a:t>
            </a:r>
            <a:r>
              <a:rPr lang="zh-CN" sz="2400" b="1">
                <a:latin typeface="等线" panose="02010600030101010101" charset="-122"/>
                <a:ea typeface="等线" panose="02010600030101010101" charset="-122"/>
                <a:cs typeface="等线" panose="02010600030101010101" charset="-122"/>
              </a:rPr>
              <a:t>小总线</a:t>
            </a:r>
            <a:r>
              <a:rPr lang="en-US" sz="2400" b="1">
                <a:latin typeface="等线" panose="02010600030101010101" charset="-122"/>
                <a:ea typeface="等线" panose="02010600030101010101" charset="-122"/>
                <a:cs typeface="等线" panose="02010600030101010101" charset="-122"/>
              </a:rPr>
              <a:t>”</a:t>
            </a:r>
            <a:r>
              <a:rPr lang="zh-CN" sz="2400" b="1">
                <a:latin typeface="等线" panose="02010600030101010101" charset="-122"/>
                <a:ea typeface="等线" panose="02010600030101010101" charset="-122"/>
                <a:cs typeface="等线" panose="02010600030101010101" charset="-122"/>
              </a:rPr>
              <a:t>方式实现变送器总线接口模型，这种小总线因足够小且便宜可以轻易地嵌入到传感器中，从而允许通过一个简单的控制逻辑接口进行最大量的数据转换。</a:t>
            </a:r>
            <a:r>
              <a:rPr lang="en-US" sz="2400" b="1">
                <a:latin typeface="等线" panose="02010600030101010101" charset="-122"/>
                <a:ea typeface="等线" panose="02010600030101010101" charset="-122"/>
                <a:cs typeface="等线" panose="02010600030101010101" charset="-122"/>
              </a:rPr>
              <a:t>        4</a:t>
            </a:r>
            <a:r>
              <a:rPr lang="zh-CN" sz="2400" b="1">
                <a:latin typeface="等线" panose="02010600030101010101" charset="-122"/>
                <a:ea typeface="等线" panose="02010600030101010101" charset="-122"/>
                <a:cs typeface="等线" panose="02010600030101010101" charset="-122"/>
              </a:rPr>
              <a:t>）</a:t>
            </a:r>
            <a:r>
              <a:rPr lang="en-US" sz="2400" b="1">
                <a:solidFill>
                  <a:srgbClr val="FF0000"/>
                </a:solidFill>
                <a:latin typeface="等线" panose="02010600030101010101" charset="-122"/>
                <a:ea typeface="等线" panose="02010600030101010101" charset="-122"/>
                <a:cs typeface="等线" panose="02010600030101010101" charset="-122"/>
              </a:rPr>
              <a:t>IEEE 1451. 4</a:t>
            </a:r>
            <a:endParaRPr lang="en-US" sz="2400" b="1">
              <a:solidFill>
                <a:srgbClr val="FF0000"/>
              </a:solidFill>
              <a:latin typeface="等线" panose="02010600030101010101" charset="-122"/>
              <a:ea typeface="等线" panose="02010600030101010101" charset="-122"/>
              <a:cs typeface="等线" panose="02010600030101010101" charset="-122"/>
            </a:endParaRPr>
          </a:p>
          <a:p>
            <a:pPr indent="266700"/>
            <a:r>
              <a:rPr lang="en-US" sz="2400" b="1">
                <a:latin typeface="等线" panose="02010600030101010101" charset="-122"/>
                <a:ea typeface="等线" panose="02010600030101010101" charset="-122"/>
                <a:cs typeface="等线" panose="02010600030101010101" charset="-122"/>
              </a:rPr>
              <a:t>        IEEE 1451.4 </a:t>
            </a:r>
            <a:r>
              <a:rPr lang="zh-CN" sz="2400" b="1">
                <a:latin typeface="等线" panose="02010600030101010101" charset="-122"/>
                <a:ea typeface="等线" panose="02010600030101010101" charset="-122"/>
                <a:cs typeface="等线" panose="02010600030101010101" charset="-122"/>
              </a:rPr>
              <a:t>定义了一个混合模式变送器接口标准，如为控制和自我描述的目的，模拟量变送器将具有数字输出能力。它将建立一个标准允许模拟输出的混合模式的变送器与</a:t>
            </a:r>
            <a:r>
              <a:rPr lang="en-US" sz="2400" b="1">
                <a:latin typeface="等线" panose="02010600030101010101" charset="-122"/>
                <a:ea typeface="等线" panose="02010600030101010101" charset="-122"/>
                <a:cs typeface="等线" panose="02010600030101010101" charset="-122"/>
              </a:rPr>
              <a:t>IEEE 1451 </a:t>
            </a:r>
            <a:r>
              <a:rPr lang="zh-CN" sz="2400" b="1">
                <a:latin typeface="等线" panose="02010600030101010101" charset="-122"/>
                <a:ea typeface="等线" panose="02010600030101010101" charset="-122"/>
                <a:cs typeface="等线" panose="02010600030101010101" charset="-122"/>
              </a:rPr>
              <a:t>兼容的对象进行数字通信。每一个</a:t>
            </a:r>
            <a:r>
              <a:rPr lang="en-US" sz="2400" b="1">
                <a:latin typeface="等线" panose="02010600030101010101" charset="-122"/>
                <a:ea typeface="等线" panose="02010600030101010101" charset="-122"/>
                <a:cs typeface="等线" panose="02010600030101010101" charset="-122"/>
              </a:rPr>
              <a:t>IEEE 1451.4</a:t>
            </a:r>
            <a:r>
              <a:rPr lang="zh-CN" sz="2400" b="1">
                <a:latin typeface="等线" panose="02010600030101010101" charset="-122"/>
                <a:ea typeface="等线" panose="02010600030101010101" charset="-122"/>
                <a:cs typeface="等线" panose="02010600030101010101" charset="-122"/>
              </a:rPr>
              <a:t>兼容的混合模式变送器将至少由一个变送器、一个</a:t>
            </a:r>
            <a:r>
              <a:rPr lang="en-US" sz="2400" b="1">
                <a:latin typeface="等线" panose="02010600030101010101" charset="-122"/>
                <a:ea typeface="等线" panose="02010600030101010101" charset="-122"/>
                <a:cs typeface="等线" panose="02010600030101010101" charset="-122"/>
              </a:rPr>
              <a:t>TEDS</a:t>
            </a:r>
            <a:r>
              <a:rPr lang="zh-CN" sz="2400" b="1">
                <a:latin typeface="等线" panose="02010600030101010101" charset="-122"/>
                <a:ea typeface="等线" panose="02010600030101010101" charset="-122"/>
                <a:cs typeface="等线" panose="02010600030101010101" charset="-122"/>
              </a:rPr>
              <a:t>控制和传输数据进入不同的已存在的模拟接口的接口逻辑。变送器的</a:t>
            </a:r>
            <a:r>
              <a:rPr lang="en-US" sz="2400" b="1">
                <a:latin typeface="等线" panose="02010600030101010101" charset="-122"/>
                <a:ea typeface="等线" panose="02010600030101010101" charset="-122"/>
                <a:cs typeface="等线" panose="02010600030101010101" charset="-122"/>
              </a:rPr>
              <a:t>TEDS</a:t>
            </a:r>
            <a:r>
              <a:rPr lang="zh-CN" sz="2400" b="1">
                <a:latin typeface="等线" panose="02010600030101010101" charset="-122"/>
                <a:ea typeface="等线" panose="02010600030101010101" charset="-122"/>
                <a:cs typeface="等线" panose="02010600030101010101" charset="-122"/>
              </a:rPr>
              <a:t>很小，但定义了足够的信息，可允许一个高级的</a:t>
            </a:r>
            <a:r>
              <a:rPr lang="en-US" sz="2400" b="1">
                <a:latin typeface="等线" panose="02010600030101010101" charset="-122"/>
                <a:ea typeface="等线" panose="02010600030101010101" charset="-122"/>
                <a:cs typeface="等线" panose="02010600030101010101" charset="-122"/>
              </a:rPr>
              <a:t>1451</a:t>
            </a:r>
            <a:r>
              <a:rPr lang="zh-CN" sz="2400" b="1">
                <a:latin typeface="等线" panose="02010600030101010101" charset="-122"/>
                <a:ea typeface="等线" panose="02010600030101010101" charset="-122"/>
                <a:cs typeface="等线" panose="02010600030101010101" charset="-122"/>
              </a:rPr>
              <a:t>对象来进行补充。</a:t>
            </a:r>
            <a:endParaRPr lang="en-US" sz="1200" b="0">
              <a:latin typeface="等线" panose="02010600030101010101" charset="-122"/>
              <a:ea typeface="等线" panose="02010600030101010101" charset="-122"/>
              <a:cs typeface="等线" panose="02010600030101010101" charset="-122"/>
            </a:endParaRPr>
          </a:p>
          <a:p>
            <a:pPr indent="266700"/>
            <a:r>
              <a:rPr lang="en-US" sz="1200" b="0">
                <a:latin typeface="Times New Roman" panose="02020603050405020304" charset="0"/>
                <a:ea typeface="宋体" panose="02010600030101010101" pitchFamily="2" charset="-122"/>
              </a:rPr>
              <a:t> </a:t>
            </a:r>
            <a:endParaRPr lang="zh-CN" altLang="en-US" sz="1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2847975" y="233680"/>
            <a:ext cx="824357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b="1">
                <a:uFillTx/>
                <a:latin typeface="Times New Roman" panose="02020603050405020304" charset="0"/>
                <a:ea typeface="宋体" panose="02010600030101010101" pitchFamily="2" charset="-122"/>
                <a:cs typeface="Times New Roman" panose="02020603050405020304" charset="0"/>
                <a:sym typeface="+mn-ea"/>
                <a:hlinkClick r:id="rId1"/>
              </a:rPr>
              <a:t>1.5 </a:t>
            </a:r>
            <a:r>
              <a:rPr b="1">
                <a:uFillTx/>
                <a:ea typeface="宋体" panose="02010600030101010101" pitchFamily="2" charset="-122"/>
                <a:sym typeface="+mn-ea"/>
                <a:hlinkClick r:id="rId1"/>
              </a:rPr>
              <a:t> 无线传感器网络的标准化</a:t>
            </a:r>
            <a:endParaRPr lang="zh-CN" altLang="en-US"/>
          </a:p>
        </p:txBody>
      </p:sp>
      <p:sp>
        <p:nvSpPr>
          <p:cNvPr id="101" name="文本框 100"/>
          <p:cNvSpPr txBox="1"/>
          <p:nvPr/>
        </p:nvSpPr>
        <p:spPr>
          <a:xfrm>
            <a:off x="2226945" y="1366520"/>
            <a:ext cx="5080000" cy="521970"/>
          </a:xfrm>
          <a:prstGeom prst="rect">
            <a:avLst/>
          </a:prstGeom>
          <a:noFill/>
          <a:ln w="9525">
            <a:noFill/>
          </a:ln>
        </p:spPr>
        <p:txBody>
          <a:bodyPr>
            <a:spAutoFit/>
          </a:bodyPr>
          <a:p>
            <a:pPr indent="0"/>
            <a:r>
              <a:rPr lang="zh-CN" sz="2800" b="1">
                <a:solidFill>
                  <a:srgbClr val="000000"/>
                </a:solidFill>
                <a:cs typeface="Times New Roman" panose="02020603050405020304" charset="0"/>
              </a:rPr>
              <a:t>1.5.3  IEEE 1451系列相关标准</a:t>
            </a:r>
            <a:endParaRPr lang="zh-CN" altLang="en-US" sz="2800"/>
          </a:p>
        </p:txBody>
      </p:sp>
      <p:sp>
        <p:nvSpPr>
          <p:cNvPr id="6" name="文本框 5"/>
          <p:cNvSpPr txBox="1"/>
          <p:nvPr/>
        </p:nvSpPr>
        <p:spPr>
          <a:xfrm>
            <a:off x="918845" y="1986280"/>
            <a:ext cx="10353675" cy="3415030"/>
          </a:xfrm>
          <a:prstGeom prst="rect">
            <a:avLst/>
          </a:prstGeom>
          <a:noFill/>
          <a:ln w="9525">
            <a:noFill/>
          </a:ln>
        </p:spPr>
        <p:txBody>
          <a:bodyPr wrap="square">
            <a:spAutoFit/>
          </a:bodyPr>
          <a:p>
            <a:pPr indent="266700"/>
            <a:r>
              <a:rPr lang="en-US" sz="2400" b="0">
                <a:latin typeface="Times New Roman" panose="02020603050405020304" charset="0"/>
                <a:ea typeface="宋体" panose="02010600030101010101" pitchFamily="2" charset="-122"/>
              </a:rPr>
              <a:t>    </a:t>
            </a:r>
            <a:r>
              <a:rPr lang="en-US" sz="2400" b="1">
                <a:latin typeface="Times New Roman" panose="02020603050405020304" charset="0"/>
                <a:ea typeface="宋体" panose="02010600030101010101" pitchFamily="2" charset="-122"/>
              </a:rPr>
              <a:t> </a:t>
            </a:r>
            <a:r>
              <a:rPr lang="en-US" sz="2400" b="1">
                <a:latin typeface="等线" panose="02010600030101010101" charset="-122"/>
                <a:ea typeface="等线" panose="02010600030101010101" charset="-122"/>
                <a:cs typeface="等线" panose="02010600030101010101" charset="-122"/>
              </a:rPr>
              <a:t>5</a:t>
            </a:r>
            <a:r>
              <a:rPr lang="zh-CN" sz="2400" b="1">
                <a:latin typeface="等线" panose="02010600030101010101" charset="-122"/>
                <a:ea typeface="等线" panose="02010600030101010101" charset="-122"/>
                <a:cs typeface="等线" panose="02010600030101010101" charset="-122"/>
              </a:rPr>
              <a:t>）</a:t>
            </a:r>
            <a:r>
              <a:rPr lang="en-US" sz="2400" b="1">
                <a:solidFill>
                  <a:srgbClr val="FF0000"/>
                </a:solidFill>
                <a:latin typeface="等线" panose="02010600030101010101" charset="-122"/>
                <a:ea typeface="等线" panose="02010600030101010101" charset="-122"/>
                <a:cs typeface="等线" panose="02010600030101010101" charset="-122"/>
              </a:rPr>
              <a:t>IEEE 1451.5</a:t>
            </a:r>
            <a:r>
              <a:rPr lang="en-US" sz="2400" b="1">
                <a:latin typeface="等线" panose="02010600030101010101" charset="-122"/>
                <a:ea typeface="等线" panose="02010600030101010101" charset="-122"/>
                <a:cs typeface="等线" panose="02010600030101010101" charset="-122"/>
              </a:rPr>
              <a:t>         IEEE 1451.5</a:t>
            </a:r>
            <a:r>
              <a:rPr lang="zh-CN" sz="2400" b="1">
                <a:latin typeface="等线" panose="02010600030101010101" charset="-122"/>
                <a:ea typeface="等线" panose="02010600030101010101" charset="-122"/>
                <a:cs typeface="等线" panose="02010600030101010101" charset="-122"/>
              </a:rPr>
              <a:t>标准即无线通信与变送器电子数据表格式</a:t>
            </a:r>
            <a:r>
              <a:rPr lang="en-US" sz="2400" b="1">
                <a:latin typeface="等线" panose="02010600030101010101" charset="-122"/>
                <a:ea typeface="等线" panose="02010600030101010101" charset="-122"/>
                <a:cs typeface="等线" panose="02010600030101010101" charset="-122"/>
              </a:rPr>
              <a:t>(Wireless Communication and Transducer Electronic Data Sheet Formats)</a:t>
            </a:r>
            <a:r>
              <a:rPr lang="zh-CN" sz="2400" b="1">
                <a:latin typeface="等线" panose="02010600030101010101" charset="-122"/>
                <a:ea typeface="等线" panose="02010600030101010101" charset="-122"/>
                <a:cs typeface="等线" panose="02010600030101010101" charset="-122"/>
              </a:rPr>
              <a:t>。标准定义的无线传感器通信协议和相应的</a:t>
            </a:r>
            <a:r>
              <a:rPr lang="en-US" sz="2400" b="1">
                <a:latin typeface="等线" panose="02010600030101010101" charset="-122"/>
                <a:ea typeface="等线" panose="02010600030101010101" charset="-122"/>
                <a:cs typeface="等线" panose="02010600030101010101" charset="-122"/>
              </a:rPr>
              <a:t>TEDS</a:t>
            </a:r>
            <a:r>
              <a:rPr lang="zh-CN" sz="2400" b="1">
                <a:latin typeface="等线" panose="02010600030101010101" charset="-122"/>
                <a:ea typeface="等线" panose="02010600030101010101" charset="-122"/>
                <a:cs typeface="等线" panose="02010600030101010101" charset="-122"/>
              </a:rPr>
              <a:t>，旨在现有的</a:t>
            </a:r>
            <a:r>
              <a:rPr lang="en-US" sz="2400" b="1">
                <a:latin typeface="等线" panose="02010600030101010101" charset="-122"/>
                <a:ea typeface="等线" panose="02010600030101010101" charset="-122"/>
                <a:cs typeface="等线" panose="02010600030101010101" charset="-122"/>
              </a:rPr>
              <a:t>IEEE 1451</a:t>
            </a:r>
            <a:r>
              <a:rPr lang="zh-CN" sz="2400" b="1">
                <a:latin typeface="等线" panose="02010600030101010101" charset="-122"/>
                <a:ea typeface="等线" panose="02010600030101010101" charset="-122"/>
                <a:cs typeface="等线" panose="02010600030101010101" charset="-122"/>
              </a:rPr>
              <a:t>框架下，构筑一个开放的标准无线传感器接口。</a:t>
            </a:r>
            <a:r>
              <a:rPr lang="en-US" sz="2400" b="1">
                <a:latin typeface="等线" panose="02010600030101010101" charset="-122"/>
                <a:ea typeface="等线" panose="02010600030101010101" charset="-122"/>
                <a:cs typeface="等线" panose="02010600030101010101" charset="-122"/>
              </a:rPr>
              <a:t>         6</a:t>
            </a:r>
            <a:r>
              <a:rPr lang="zh-CN" sz="2400" b="1">
                <a:latin typeface="等线" panose="02010600030101010101" charset="-122"/>
                <a:ea typeface="等线" panose="02010600030101010101" charset="-122"/>
                <a:cs typeface="等线" panose="02010600030101010101" charset="-122"/>
              </a:rPr>
              <a:t>）</a:t>
            </a:r>
            <a:r>
              <a:rPr lang="en-US" sz="2400" b="1">
                <a:solidFill>
                  <a:srgbClr val="FF0000"/>
                </a:solidFill>
                <a:latin typeface="等线" panose="02010600030101010101" charset="-122"/>
                <a:ea typeface="等线" panose="02010600030101010101" charset="-122"/>
                <a:cs typeface="等线" panose="02010600030101010101" charset="-122"/>
              </a:rPr>
              <a:t>IEEE 1451.6</a:t>
            </a:r>
            <a:endParaRPr lang="en-US" sz="2400" b="1">
              <a:solidFill>
                <a:srgbClr val="FF0000"/>
              </a:solidFill>
              <a:latin typeface="等线" panose="02010600030101010101" charset="-122"/>
              <a:ea typeface="等线" panose="02010600030101010101" charset="-122"/>
              <a:cs typeface="等线" panose="02010600030101010101" charset="-122"/>
            </a:endParaRPr>
          </a:p>
          <a:p>
            <a:pPr indent="266700"/>
            <a:r>
              <a:rPr lang="en-US" sz="2400" b="1">
                <a:latin typeface="等线" panose="02010600030101010101" charset="-122"/>
                <a:ea typeface="等线" panose="02010600030101010101" charset="-122"/>
                <a:cs typeface="等线" panose="02010600030101010101" charset="-122"/>
              </a:rPr>
              <a:t>         IEEE 1451.6 </a:t>
            </a:r>
            <a:r>
              <a:rPr lang="zh-CN" sz="2400" b="1">
                <a:latin typeface="等线" panose="02010600030101010101" charset="-122"/>
                <a:ea typeface="等线" panose="02010600030101010101" charset="-122"/>
                <a:cs typeface="等线" panose="02010600030101010101" charset="-122"/>
              </a:rPr>
              <a:t>标准用于本质安全和非本质安全的应用，基于</a:t>
            </a:r>
            <a:r>
              <a:rPr lang="en-US" sz="2400" b="1">
                <a:latin typeface="等线" panose="02010600030101010101" charset="-122"/>
                <a:ea typeface="等线" panose="02010600030101010101" charset="-122"/>
                <a:cs typeface="等线" panose="02010600030101010101" charset="-122"/>
              </a:rPr>
              <a:t>CANopen</a:t>
            </a:r>
            <a:r>
              <a:rPr lang="zh-CN" sz="2400" b="1">
                <a:latin typeface="等线" panose="02010600030101010101" charset="-122"/>
                <a:ea typeface="等线" panose="02010600030101010101" charset="-122"/>
                <a:cs typeface="等线" panose="02010600030101010101" charset="-122"/>
              </a:rPr>
              <a:t>协议的变送器网络接口标准主要致力建立在</a:t>
            </a:r>
            <a:r>
              <a:rPr lang="en-US" sz="2400" b="1">
                <a:latin typeface="等线" panose="02010600030101010101" charset="-122"/>
                <a:ea typeface="等线" panose="02010600030101010101" charset="-122"/>
                <a:cs typeface="等线" panose="02010600030101010101" charset="-122"/>
              </a:rPr>
              <a:t>CANopen</a:t>
            </a:r>
            <a:r>
              <a:rPr lang="zh-CN" sz="2400" b="1">
                <a:latin typeface="等线" panose="02010600030101010101" charset="-122"/>
                <a:ea typeface="等线" panose="02010600030101010101" charset="-122"/>
                <a:cs typeface="等线" panose="02010600030101010101" charset="-122"/>
              </a:rPr>
              <a:t>协议网络的多通道变送器模型， 定义了一个安全的</a:t>
            </a:r>
            <a:r>
              <a:rPr lang="en-US" sz="2400" b="1">
                <a:latin typeface="等线" panose="02010600030101010101" charset="-122"/>
                <a:ea typeface="等线" panose="02010600030101010101" charset="-122"/>
                <a:cs typeface="等线" panose="02010600030101010101" charset="-122"/>
              </a:rPr>
              <a:t>CAN</a:t>
            </a:r>
            <a:r>
              <a:rPr lang="zh-CN" sz="2400" b="1">
                <a:latin typeface="等线" panose="02010600030101010101" charset="-122"/>
                <a:ea typeface="等线" panose="02010600030101010101" charset="-122"/>
                <a:cs typeface="等线" panose="02010600030101010101" charset="-122"/>
              </a:rPr>
              <a:t>物理层。</a:t>
            </a:r>
            <a:endParaRPr lang="zh-CN" altLang="en-US" sz="2400" b="1">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2847975" y="233680"/>
            <a:ext cx="824357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b="1">
                <a:uFillTx/>
                <a:latin typeface="Times New Roman" panose="02020603050405020304" charset="0"/>
                <a:ea typeface="宋体" panose="02010600030101010101" pitchFamily="2" charset="-122"/>
                <a:cs typeface="Times New Roman" panose="02020603050405020304" charset="0"/>
                <a:sym typeface="+mn-ea"/>
                <a:hlinkClick r:id="rId1"/>
              </a:rPr>
              <a:t>1.5 </a:t>
            </a:r>
            <a:r>
              <a:rPr b="1">
                <a:uFillTx/>
                <a:ea typeface="宋体" panose="02010600030101010101" pitchFamily="2" charset="-122"/>
                <a:sym typeface="+mn-ea"/>
                <a:hlinkClick r:id="rId1"/>
              </a:rPr>
              <a:t> 无线传感器网络的标准化</a:t>
            </a:r>
            <a:endParaRPr lang="zh-CN" altLang="en-US"/>
          </a:p>
        </p:txBody>
      </p:sp>
      <p:sp>
        <p:nvSpPr>
          <p:cNvPr id="101" name="文本框 100"/>
          <p:cNvSpPr txBox="1"/>
          <p:nvPr/>
        </p:nvSpPr>
        <p:spPr>
          <a:xfrm>
            <a:off x="2247265" y="1255395"/>
            <a:ext cx="5080000" cy="521970"/>
          </a:xfrm>
          <a:prstGeom prst="rect">
            <a:avLst/>
          </a:prstGeom>
          <a:noFill/>
          <a:ln w="9525">
            <a:noFill/>
          </a:ln>
        </p:spPr>
        <p:txBody>
          <a:bodyPr>
            <a:spAutoFit/>
          </a:bodyPr>
          <a:p>
            <a:pPr indent="0"/>
            <a:r>
              <a:rPr lang="zh-CN" sz="2800" b="1">
                <a:solidFill>
                  <a:srgbClr val="000000"/>
                </a:solidFill>
                <a:cs typeface="Times New Roman" panose="02020603050405020304" charset="0"/>
              </a:rPr>
              <a:t>1.5.3  IEEE 1451系列相关标准</a:t>
            </a:r>
            <a:endParaRPr lang="zh-CN" altLang="en-US" sz="2800"/>
          </a:p>
        </p:txBody>
      </p:sp>
      <p:pic>
        <p:nvPicPr>
          <p:cNvPr id="2" name="图片 1"/>
          <p:cNvPicPr>
            <a:picLocks noChangeAspect="1"/>
          </p:cNvPicPr>
          <p:nvPr/>
        </p:nvPicPr>
        <p:blipFill>
          <a:blip r:embed="rId2"/>
          <a:stretch>
            <a:fillRect/>
          </a:stretch>
        </p:blipFill>
        <p:spPr>
          <a:xfrm>
            <a:off x="650240" y="1837690"/>
            <a:ext cx="5198110" cy="4114800"/>
          </a:xfrm>
          <a:prstGeom prst="rect">
            <a:avLst/>
          </a:prstGeom>
        </p:spPr>
      </p:pic>
      <p:pic>
        <p:nvPicPr>
          <p:cNvPr id="3" name="图片 2"/>
          <p:cNvPicPr>
            <a:picLocks noChangeAspect="1"/>
          </p:cNvPicPr>
          <p:nvPr/>
        </p:nvPicPr>
        <p:blipFill>
          <a:blip r:embed="rId3"/>
          <a:stretch>
            <a:fillRect/>
          </a:stretch>
        </p:blipFill>
        <p:spPr>
          <a:xfrm>
            <a:off x="6108700" y="1837690"/>
            <a:ext cx="5595620" cy="41148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2847975" y="233680"/>
            <a:ext cx="824357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b="1">
                <a:uFillTx/>
                <a:latin typeface="Times New Roman" panose="02020603050405020304" charset="0"/>
                <a:ea typeface="宋体" panose="02010600030101010101" pitchFamily="2" charset="-122"/>
                <a:cs typeface="Times New Roman" panose="02020603050405020304" charset="0"/>
                <a:sym typeface="+mn-ea"/>
                <a:hlinkClick r:id="rId1"/>
              </a:rPr>
              <a:t>1.5 </a:t>
            </a:r>
            <a:r>
              <a:rPr b="1">
                <a:uFillTx/>
                <a:ea typeface="宋体" panose="02010600030101010101" pitchFamily="2" charset="-122"/>
                <a:sym typeface="+mn-ea"/>
                <a:hlinkClick r:id="rId1"/>
              </a:rPr>
              <a:t> 无线传感器网络的标准化</a:t>
            </a:r>
            <a:endParaRPr lang="zh-CN" altLang="en-US"/>
          </a:p>
        </p:txBody>
      </p:sp>
      <p:sp>
        <p:nvSpPr>
          <p:cNvPr id="101" name="文本框 100"/>
          <p:cNvSpPr txBox="1"/>
          <p:nvPr/>
        </p:nvSpPr>
        <p:spPr>
          <a:xfrm>
            <a:off x="2247265" y="1255395"/>
            <a:ext cx="5080000" cy="521970"/>
          </a:xfrm>
          <a:prstGeom prst="rect">
            <a:avLst/>
          </a:prstGeom>
          <a:noFill/>
          <a:ln w="9525">
            <a:noFill/>
          </a:ln>
        </p:spPr>
        <p:txBody>
          <a:bodyPr>
            <a:spAutoFit/>
          </a:bodyPr>
          <a:p>
            <a:pPr indent="0"/>
            <a:r>
              <a:rPr lang="zh-CN" sz="2800" b="1">
                <a:solidFill>
                  <a:srgbClr val="000000"/>
                </a:solidFill>
                <a:cs typeface="Times New Roman" panose="02020603050405020304" charset="0"/>
              </a:rPr>
              <a:t>1.5.3  IEEE 1451系列相关标准</a:t>
            </a:r>
            <a:endParaRPr lang="zh-CN" altLang="en-US" sz="2800"/>
          </a:p>
        </p:txBody>
      </p:sp>
      <p:pic>
        <p:nvPicPr>
          <p:cNvPr id="6" name="图片 5"/>
          <p:cNvPicPr>
            <a:picLocks noChangeAspect="1"/>
          </p:cNvPicPr>
          <p:nvPr/>
        </p:nvPicPr>
        <p:blipFill>
          <a:blip r:embed="rId2"/>
          <a:stretch>
            <a:fillRect/>
          </a:stretch>
        </p:blipFill>
        <p:spPr>
          <a:xfrm>
            <a:off x="7418705" y="1255395"/>
            <a:ext cx="4575175" cy="5578475"/>
          </a:xfrm>
          <a:prstGeom prst="rect">
            <a:avLst/>
          </a:prstGeom>
        </p:spPr>
      </p:pic>
      <p:pic>
        <p:nvPicPr>
          <p:cNvPr id="9" name="图片 8"/>
          <p:cNvPicPr>
            <a:picLocks noChangeAspect="1"/>
          </p:cNvPicPr>
          <p:nvPr/>
        </p:nvPicPr>
        <p:blipFill>
          <a:blip r:embed="rId3"/>
          <a:stretch>
            <a:fillRect/>
          </a:stretch>
        </p:blipFill>
        <p:spPr>
          <a:xfrm>
            <a:off x="370840" y="1777365"/>
            <a:ext cx="6318250" cy="50514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2847975" y="233680"/>
            <a:ext cx="824357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b="1">
                <a:uFillTx/>
                <a:latin typeface="Times New Roman" panose="02020603050405020304" charset="0"/>
                <a:ea typeface="宋体" panose="02010600030101010101" pitchFamily="2" charset="-122"/>
                <a:cs typeface="Times New Roman" panose="02020603050405020304" charset="0"/>
                <a:sym typeface="+mn-ea"/>
                <a:hlinkClick r:id="rId1"/>
              </a:rPr>
              <a:t>1.5 </a:t>
            </a:r>
            <a:r>
              <a:rPr b="1">
                <a:uFillTx/>
                <a:ea typeface="宋体" panose="02010600030101010101" pitchFamily="2" charset="-122"/>
                <a:sym typeface="+mn-ea"/>
                <a:hlinkClick r:id="rId1"/>
              </a:rPr>
              <a:t> 无线传感器网络的标准化</a:t>
            </a:r>
            <a:endParaRPr lang="zh-CN" altLang="en-US"/>
          </a:p>
        </p:txBody>
      </p:sp>
      <p:sp>
        <p:nvSpPr>
          <p:cNvPr id="101" name="文本框 100"/>
          <p:cNvSpPr txBox="1"/>
          <p:nvPr/>
        </p:nvSpPr>
        <p:spPr>
          <a:xfrm>
            <a:off x="2247265" y="1255395"/>
            <a:ext cx="5080000" cy="521970"/>
          </a:xfrm>
          <a:prstGeom prst="rect">
            <a:avLst/>
          </a:prstGeom>
          <a:noFill/>
          <a:ln w="9525">
            <a:noFill/>
          </a:ln>
        </p:spPr>
        <p:txBody>
          <a:bodyPr>
            <a:spAutoFit/>
          </a:bodyPr>
          <a:p>
            <a:pPr indent="0"/>
            <a:r>
              <a:rPr lang="zh-CN" sz="2800" b="1">
                <a:solidFill>
                  <a:srgbClr val="000000"/>
                </a:solidFill>
                <a:cs typeface="Times New Roman" panose="02020603050405020304" charset="0"/>
              </a:rPr>
              <a:t>1.5.3  IEEE 1451系列相关标准</a:t>
            </a:r>
            <a:endParaRPr lang="zh-CN" altLang="en-US" sz="2800"/>
          </a:p>
        </p:txBody>
      </p:sp>
      <p:pic>
        <p:nvPicPr>
          <p:cNvPr id="8" name="图片 7"/>
          <p:cNvPicPr>
            <a:picLocks noChangeAspect="1"/>
          </p:cNvPicPr>
          <p:nvPr/>
        </p:nvPicPr>
        <p:blipFill>
          <a:blip r:embed="rId2"/>
          <a:stretch>
            <a:fillRect/>
          </a:stretch>
        </p:blipFill>
        <p:spPr>
          <a:xfrm>
            <a:off x="949960" y="1876425"/>
            <a:ext cx="10007600" cy="46335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uFillTx/>
                <a:latin typeface="Times New Roman" panose="02020603050405020304" charset="0"/>
                <a:ea typeface="宋体" panose="02010600030101010101" pitchFamily="2" charset="-122"/>
                <a:cs typeface="Times New Roman" panose="02020603050405020304" charset="0"/>
                <a:sym typeface="+mn-ea"/>
                <a:hlinkClick r:id="rId1"/>
              </a:rPr>
              <a:t>1.6</a:t>
            </a:r>
            <a:r>
              <a:rPr b="1">
                <a:uFillTx/>
                <a:ea typeface="宋体" panose="02010600030101010101" pitchFamily="2" charset="-122"/>
                <a:sym typeface="+mn-ea"/>
                <a:hlinkClick r:id="rId1"/>
              </a:rPr>
              <a:t>　无线传感器网络的应用</a:t>
            </a:r>
            <a:endParaRPr b="1">
              <a:uFillTx/>
              <a:ea typeface="宋体" panose="02010600030101010101" pitchFamily="2" charset="-122"/>
              <a:sym typeface="+mn-ea"/>
            </a:endParaRPr>
          </a:p>
        </p:txBody>
      </p:sp>
      <p:sp>
        <p:nvSpPr>
          <p:cNvPr id="100" name="文本框 99"/>
          <p:cNvSpPr txBox="1"/>
          <p:nvPr/>
        </p:nvSpPr>
        <p:spPr>
          <a:xfrm>
            <a:off x="1478915" y="1691005"/>
            <a:ext cx="6184265" cy="3571875"/>
          </a:xfrm>
          <a:prstGeom prst="rect">
            <a:avLst/>
          </a:prstGeom>
          <a:noFill/>
          <a:ln w="9525">
            <a:noFill/>
          </a:ln>
        </p:spPr>
        <p:txBody>
          <a:bodyPr wrap="square">
            <a:spAutoFit/>
          </a:bodyPr>
          <a:p>
            <a:pPr indent="0" algn="l">
              <a:lnSpc>
                <a:spcPct val="90000"/>
              </a:lnSpc>
              <a:spcBef>
                <a:spcPts val="1000"/>
              </a:spcBef>
              <a:buClrTx/>
              <a:buSzTx/>
              <a:buFont typeface="Arial" panose="020B0604020202020204" pitchFamily="34" charset="0"/>
              <a:buNone/>
            </a:pPr>
            <a:r>
              <a:rPr lang="en-US" sz="2800" b="1">
                <a:latin typeface="等线" panose="02010600030101010101" charset="-122"/>
                <a:ea typeface="等线" panose="02010600030101010101" charset="-122"/>
                <a:cs typeface="等线" panose="02010600030101010101" charset="-122"/>
              </a:rPr>
              <a:t>1）WSN在军事与安全方面的应用</a:t>
            </a:r>
            <a:endParaRPr lang="en-US" sz="28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800" b="1">
                <a:latin typeface="等线" panose="02010600030101010101" charset="-122"/>
                <a:ea typeface="等线" panose="02010600030101010101" charset="-122"/>
                <a:cs typeface="等线" panose="02010600030101010101" charset="-122"/>
              </a:rPr>
              <a:t>2）WSN在环境监测方面的应用</a:t>
            </a:r>
            <a:endParaRPr lang="en-US" sz="28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800" b="1">
                <a:latin typeface="等线" panose="02010600030101010101" charset="-122"/>
                <a:ea typeface="等线" panose="02010600030101010101" charset="-122"/>
                <a:cs typeface="等线" panose="02010600030101010101" charset="-122"/>
              </a:rPr>
              <a:t>3）WSN在医疗健康方面的应用</a:t>
            </a:r>
            <a:endParaRPr lang="en-US" sz="28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800" b="1">
                <a:latin typeface="等线" panose="02010600030101010101" charset="-122"/>
                <a:ea typeface="等线" panose="02010600030101010101" charset="-122"/>
                <a:cs typeface="等线" panose="02010600030101010101" charset="-122"/>
              </a:rPr>
              <a:t>4）WSN在智能交通方面的应用</a:t>
            </a:r>
            <a:endParaRPr lang="en-US" sz="28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800" b="1">
                <a:latin typeface="等线" panose="02010600030101010101" charset="-122"/>
                <a:ea typeface="等线" panose="02010600030101010101" charset="-122"/>
                <a:cs typeface="等线" panose="02010600030101010101" charset="-122"/>
              </a:rPr>
              <a:t>5）WSN在农林业方面的应用</a:t>
            </a:r>
            <a:endParaRPr lang="en-US" sz="28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800" b="1">
                <a:latin typeface="等线" panose="02010600030101010101" charset="-122"/>
                <a:ea typeface="等线" panose="02010600030101010101" charset="-122"/>
                <a:cs typeface="等线" panose="02010600030101010101" charset="-122"/>
              </a:rPr>
              <a:t>6）WSN在智能家居中的应用</a:t>
            </a:r>
            <a:endParaRPr lang="en-US" sz="28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800" b="1">
                <a:latin typeface="等线" panose="02010600030101010101" charset="-122"/>
                <a:ea typeface="等线" panose="02010600030101010101" charset="-122"/>
                <a:cs typeface="等线" panose="02010600030101010101" charset="-122"/>
              </a:rPr>
              <a:t>7）WSN在工业生产中的应用</a:t>
            </a:r>
            <a:endParaRPr lang="en-US" sz="2800" b="1">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6105" y="471805"/>
            <a:ext cx="6759575" cy="1119505"/>
          </a:xfrm>
        </p:spPr>
        <p:txBody>
          <a:bodyPr>
            <a:normAutofit/>
          </a:bodyPr>
          <a:lstStyle/>
          <a:p>
            <a:pPr algn="l"/>
            <a:r>
              <a:rPr lang="zh-CN" sz="2800" b="1">
                <a:solidFill>
                  <a:srgbClr val="000000"/>
                </a:solidFill>
                <a:latin typeface="+mn-lt"/>
                <a:ea typeface="+mn-ea"/>
                <a:cs typeface="Times New Roman" panose="02020603050405020304" charset="0"/>
              </a:rPr>
              <a:t>无线传感器网络技术的研究与发展</a:t>
            </a:r>
            <a:endParaRPr lang="zh-CN" altLang="en-US" sz="2400" b="1" u="sng" dirty="0">
              <a:solidFill>
                <a:srgbClr val="3366FF"/>
              </a:solidFill>
              <a:latin typeface="Times New Roman" panose="02020603050405020304" charset="0"/>
              <a:ea typeface="华文新魏" panose="02010800040101010101" pitchFamily="2" charset="-122"/>
              <a:cs typeface="Times New Roman" panose="02020603050405020304" charset="0"/>
            </a:endParaRPr>
          </a:p>
        </p:txBody>
      </p:sp>
      <p:sp>
        <p:nvSpPr>
          <p:cNvPr id="24" name="圆角矩形 23"/>
          <p:cNvSpPr/>
          <p:nvPr/>
        </p:nvSpPr>
        <p:spPr>
          <a:xfrm>
            <a:off x="2495600" y="3140968"/>
            <a:ext cx="3096344" cy="288032"/>
          </a:xfrm>
          <a:prstGeom prst="roundRect">
            <a:avLst/>
          </a:prstGeom>
          <a:solidFill>
            <a:srgbClr val="3333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smtClean="0">
                <a:latin typeface="华文新魏" panose="02010800040101010101" pitchFamily="2" charset="-122"/>
                <a:ea typeface="华文新魏" panose="02010800040101010101" pitchFamily="2" charset="-122"/>
              </a:rPr>
              <a:t>无线传感器与执行器网络</a:t>
            </a:r>
            <a:r>
              <a:rPr lang="en-US" altLang="zh-CN" sz="1600" dirty="0" smtClean="0">
                <a:latin typeface="Times New Roman" panose="02020603050405020304" charset="0"/>
                <a:ea typeface="华文新魏" panose="02010800040101010101" pitchFamily="2" charset="-122"/>
                <a:cs typeface="Times New Roman" panose="02020603050405020304" charset="0"/>
              </a:rPr>
              <a:t>WSAN</a:t>
            </a:r>
            <a:endParaRPr lang="zh-CN" altLang="en-US" sz="1600" dirty="0">
              <a:latin typeface="Times New Roman" panose="02020603050405020304" charset="0"/>
              <a:ea typeface="华文新魏" panose="02010800040101010101" pitchFamily="2" charset="-122"/>
              <a:cs typeface="Times New Roman" panose="02020603050405020304" charset="0"/>
            </a:endParaRPr>
          </a:p>
        </p:txBody>
      </p:sp>
      <p:pic>
        <p:nvPicPr>
          <p:cNvPr id="25" name="图片 24"/>
          <p:cNvPicPr/>
          <p:nvPr/>
        </p:nvPicPr>
        <p:blipFill>
          <a:blip r:embed="rId1" cstate="print"/>
          <a:srcRect/>
          <a:stretch>
            <a:fillRect/>
          </a:stretch>
        </p:blipFill>
        <p:spPr bwMode="auto">
          <a:xfrm>
            <a:off x="2495600" y="1484784"/>
            <a:ext cx="3096344" cy="1584176"/>
          </a:xfrm>
          <a:prstGeom prst="rect">
            <a:avLst/>
          </a:prstGeom>
          <a:noFill/>
          <a:ln w="9525">
            <a:solidFill>
              <a:srgbClr val="3333FF"/>
            </a:solidFill>
            <a:miter lim="800000"/>
            <a:headEnd/>
            <a:tailEnd/>
          </a:ln>
        </p:spPr>
      </p:pic>
      <p:sp>
        <p:nvSpPr>
          <p:cNvPr id="26" name="圆角矩形 25"/>
          <p:cNvSpPr/>
          <p:nvPr/>
        </p:nvSpPr>
        <p:spPr>
          <a:xfrm>
            <a:off x="7824192" y="1484784"/>
            <a:ext cx="2736304" cy="288032"/>
          </a:xfrm>
          <a:prstGeom prst="roundRect">
            <a:avLst/>
          </a:prstGeom>
          <a:solidFill>
            <a:srgbClr val="3333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华文新魏" panose="02010800040101010101" pitchFamily="2" charset="-122"/>
                <a:ea typeface="华文新魏" panose="02010800040101010101" pitchFamily="2" charset="-122"/>
              </a:rPr>
              <a:t>地下</a:t>
            </a:r>
            <a:r>
              <a:rPr lang="zh-CN" altLang="zh-CN" sz="1600" dirty="0" smtClean="0">
                <a:latin typeface="华文新魏" panose="02010800040101010101" pitchFamily="2" charset="-122"/>
                <a:ea typeface="华文新魏" panose="02010800040101010101" pitchFamily="2" charset="-122"/>
              </a:rPr>
              <a:t>无线传感器网络</a:t>
            </a:r>
            <a:r>
              <a:rPr lang="en-US" altLang="zh-CN" sz="1600" dirty="0" smtClean="0">
                <a:latin typeface="Times New Roman" panose="02020603050405020304" charset="0"/>
                <a:ea typeface="华文新魏" panose="02010800040101010101" pitchFamily="2" charset="-122"/>
                <a:cs typeface="Times New Roman" panose="02020603050405020304" charset="0"/>
              </a:rPr>
              <a:t>WUAN</a:t>
            </a:r>
            <a:endParaRPr lang="zh-CN" altLang="en-US" sz="1600" dirty="0">
              <a:latin typeface="Times New Roman" panose="02020603050405020304" charset="0"/>
              <a:ea typeface="华文新魏" panose="02010800040101010101" pitchFamily="2" charset="-122"/>
              <a:cs typeface="Times New Roman" panose="02020603050405020304" charset="0"/>
            </a:endParaRPr>
          </a:p>
        </p:txBody>
      </p:sp>
      <p:pic>
        <p:nvPicPr>
          <p:cNvPr id="27" name="图片 26"/>
          <p:cNvPicPr/>
          <p:nvPr/>
        </p:nvPicPr>
        <p:blipFill>
          <a:blip r:embed="rId2" cstate="print"/>
          <a:srcRect/>
          <a:stretch>
            <a:fillRect/>
          </a:stretch>
        </p:blipFill>
        <p:spPr bwMode="auto">
          <a:xfrm>
            <a:off x="7896200" y="1844824"/>
            <a:ext cx="2542341" cy="2062470"/>
          </a:xfrm>
          <a:prstGeom prst="rect">
            <a:avLst/>
          </a:prstGeom>
          <a:noFill/>
          <a:ln w="9525">
            <a:solidFill>
              <a:srgbClr val="3333FF"/>
            </a:solidFill>
            <a:miter lim="800000"/>
            <a:headEnd/>
            <a:tailEnd/>
          </a:ln>
        </p:spPr>
      </p:pic>
      <p:sp>
        <p:nvSpPr>
          <p:cNvPr id="28" name="圆角矩形 27"/>
          <p:cNvSpPr/>
          <p:nvPr/>
        </p:nvSpPr>
        <p:spPr>
          <a:xfrm>
            <a:off x="7824192" y="4005064"/>
            <a:ext cx="2736304" cy="288032"/>
          </a:xfrm>
          <a:prstGeom prst="roundRect">
            <a:avLst/>
          </a:prstGeom>
          <a:solidFill>
            <a:srgbClr val="3333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华文新魏" panose="02010800040101010101" pitchFamily="2" charset="-122"/>
                <a:ea typeface="华文新魏" panose="02010800040101010101" pitchFamily="2" charset="-122"/>
              </a:rPr>
              <a:t>水下</a:t>
            </a:r>
            <a:r>
              <a:rPr lang="zh-CN" altLang="zh-CN" sz="1600" dirty="0" smtClean="0">
                <a:latin typeface="华文新魏" panose="02010800040101010101" pitchFamily="2" charset="-122"/>
                <a:ea typeface="华文新魏" panose="02010800040101010101" pitchFamily="2" charset="-122"/>
              </a:rPr>
              <a:t>无线传感器网络</a:t>
            </a:r>
            <a:r>
              <a:rPr lang="en-US" altLang="zh-CN" sz="1600" dirty="0" smtClean="0">
                <a:latin typeface="Times New Roman" panose="02020603050405020304" charset="0"/>
                <a:ea typeface="华文新魏" panose="02010800040101010101" pitchFamily="2" charset="-122"/>
                <a:cs typeface="Times New Roman" panose="02020603050405020304" charset="0"/>
              </a:rPr>
              <a:t>UWAN</a:t>
            </a:r>
            <a:endParaRPr lang="zh-CN" altLang="en-US" sz="1600" dirty="0">
              <a:latin typeface="Times New Roman" panose="02020603050405020304" charset="0"/>
              <a:ea typeface="华文新魏" panose="02010800040101010101" pitchFamily="2" charset="-122"/>
              <a:cs typeface="Times New Roman" panose="02020603050405020304" charset="0"/>
            </a:endParaRPr>
          </a:p>
        </p:txBody>
      </p:sp>
      <p:pic>
        <p:nvPicPr>
          <p:cNvPr id="29" name="图片 28"/>
          <p:cNvPicPr/>
          <p:nvPr/>
        </p:nvPicPr>
        <p:blipFill>
          <a:blip r:embed="rId3" cstate="print"/>
          <a:srcRect/>
          <a:stretch>
            <a:fillRect/>
          </a:stretch>
        </p:blipFill>
        <p:spPr bwMode="auto">
          <a:xfrm>
            <a:off x="7836247" y="4365104"/>
            <a:ext cx="2796257" cy="1224136"/>
          </a:xfrm>
          <a:prstGeom prst="rect">
            <a:avLst/>
          </a:prstGeom>
          <a:noFill/>
          <a:ln w="9525">
            <a:solidFill>
              <a:srgbClr val="3333FF"/>
            </a:solidFill>
            <a:miter lim="800000"/>
            <a:headEnd/>
            <a:tailEnd/>
          </a:ln>
        </p:spPr>
      </p:pic>
      <p:sp>
        <p:nvSpPr>
          <p:cNvPr id="30" name="圆角矩形 29"/>
          <p:cNvSpPr/>
          <p:nvPr/>
        </p:nvSpPr>
        <p:spPr>
          <a:xfrm>
            <a:off x="5663952" y="1484784"/>
            <a:ext cx="2088232" cy="576064"/>
          </a:xfrm>
          <a:prstGeom prst="roundRect">
            <a:avLst/>
          </a:prstGeom>
          <a:solidFill>
            <a:srgbClr val="3333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华文新魏" panose="02010800040101010101" pitchFamily="2" charset="-122"/>
                <a:ea typeface="华文新魏" panose="02010800040101010101" pitchFamily="2" charset="-122"/>
              </a:rPr>
              <a:t>纳米</a:t>
            </a:r>
            <a:r>
              <a:rPr lang="zh-CN" altLang="zh-CN" sz="1600" dirty="0" smtClean="0">
                <a:latin typeface="华文新魏" panose="02010800040101010101" pitchFamily="2" charset="-122"/>
                <a:ea typeface="华文新魏" panose="02010800040101010101" pitchFamily="2" charset="-122"/>
              </a:rPr>
              <a:t>无线传感器</a:t>
            </a:r>
            <a:endParaRPr lang="en-US" altLang="zh-CN" sz="1600" dirty="0" smtClean="0">
              <a:latin typeface="华文新魏" panose="02010800040101010101" pitchFamily="2" charset="-122"/>
              <a:ea typeface="华文新魏" panose="02010800040101010101" pitchFamily="2" charset="-122"/>
            </a:endParaRPr>
          </a:p>
          <a:p>
            <a:pPr algn="ctr"/>
            <a:r>
              <a:rPr lang="zh-CN" altLang="zh-CN" sz="1600" dirty="0" smtClean="0">
                <a:latin typeface="华文新魏" panose="02010800040101010101" pitchFamily="2" charset="-122"/>
                <a:ea typeface="华文新魏" panose="02010800040101010101" pitchFamily="2" charset="-122"/>
              </a:rPr>
              <a:t>网络</a:t>
            </a:r>
            <a:r>
              <a:rPr lang="en-US" altLang="zh-CN" sz="1600" dirty="0" smtClean="0">
                <a:latin typeface="Times New Roman" panose="02020603050405020304" charset="0"/>
                <a:ea typeface="华文新魏" panose="02010800040101010101" pitchFamily="2" charset="-122"/>
                <a:cs typeface="Times New Roman" panose="02020603050405020304" charset="0"/>
              </a:rPr>
              <a:t>NWSN</a:t>
            </a:r>
            <a:endParaRPr lang="zh-CN" altLang="en-US" sz="1600" dirty="0">
              <a:latin typeface="Times New Roman" panose="02020603050405020304" charset="0"/>
              <a:ea typeface="华文新魏" panose="02010800040101010101" pitchFamily="2" charset="-122"/>
              <a:cs typeface="Times New Roman" panose="02020603050405020304" charset="0"/>
            </a:endParaRPr>
          </a:p>
        </p:txBody>
      </p:sp>
      <p:pic>
        <p:nvPicPr>
          <p:cNvPr id="31" name="图片 30"/>
          <p:cNvPicPr/>
          <p:nvPr/>
        </p:nvPicPr>
        <p:blipFill>
          <a:blip r:embed="rId4" cstate="print"/>
          <a:srcRect/>
          <a:stretch>
            <a:fillRect/>
          </a:stretch>
        </p:blipFill>
        <p:spPr bwMode="auto">
          <a:xfrm>
            <a:off x="5735960" y="2132857"/>
            <a:ext cx="1949003" cy="1872208"/>
          </a:xfrm>
          <a:prstGeom prst="rect">
            <a:avLst/>
          </a:prstGeom>
          <a:noFill/>
          <a:ln w="9525">
            <a:solidFill>
              <a:srgbClr val="3333FF"/>
            </a:solidFill>
            <a:miter lim="800000"/>
            <a:headEnd/>
            <a:tailEnd/>
          </a:ln>
        </p:spPr>
      </p:pic>
      <p:sp>
        <p:nvSpPr>
          <p:cNvPr id="32" name="圆角矩形 31"/>
          <p:cNvSpPr/>
          <p:nvPr/>
        </p:nvSpPr>
        <p:spPr>
          <a:xfrm>
            <a:off x="5663952" y="4149080"/>
            <a:ext cx="2088232" cy="504056"/>
          </a:xfrm>
          <a:prstGeom prst="roundRect">
            <a:avLst/>
          </a:prstGeom>
          <a:solidFill>
            <a:srgbClr val="3333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smtClean="0">
                <a:latin typeface="华文新魏" panose="02010800040101010101" pitchFamily="2" charset="-122"/>
                <a:ea typeface="华文新魏" panose="02010800040101010101" pitchFamily="2" charset="-122"/>
              </a:rPr>
              <a:t>无线</a:t>
            </a:r>
            <a:r>
              <a:rPr lang="zh-CN" altLang="en-US" sz="1600" dirty="0" smtClean="0">
                <a:latin typeface="华文新魏" panose="02010800040101010101" pitchFamily="2" charset="-122"/>
                <a:ea typeface="华文新魏" panose="02010800040101010101" pitchFamily="2" charset="-122"/>
              </a:rPr>
              <a:t>多</a:t>
            </a:r>
            <a:r>
              <a:rPr lang="zh-CN" altLang="en-US" sz="1600" dirty="0" smtClean="0">
                <a:latin typeface="华文新魏" panose="02010800040101010101" pitchFamily="2" charset="-122"/>
                <a:ea typeface="华文新魏" panose="02010800040101010101" pitchFamily="2" charset="-122"/>
              </a:rPr>
              <a:t>媒体</a:t>
            </a:r>
            <a:r>
              <a:rPr lang="zh-CN" altLang="zh-CN" sz="1600" dirty="0" smtClean="0">
                <a:latin typeface="华文新魏" panose="02010800040101010101" pitchFamily="2" charset="-122"/>
                <a:ea typeface="华文新魏" panose="02010800040101010101" pitchFamily="2" charset="-122"/>
              </a:rPr>
              <a:t>传感器</a:t>
            </a:r>
            <a:endParaRPr lang="en-US" altLang="zh-CN" sz="1600" dirty="0" smtClean="0">
              <a:latin typeface="华文新魏" panose="02010800040101010101" pitchFamily="2" charset="-122"/>
              <a:ea typeface="华文新魏" panose="02010800040101010101" pitchFamily="2" charset="-122"/>
            </a:endParaRPr>
          </a:p>
          <a:p>
            <a:pPr algn="ctr"/>
            <a:r>
              <a:rPr lang="zh-CN" altLang="zh-CN" sz="1600" dirty="0" smtClean="0">
                <a:latin typeface="华文新魏" panose="02010800040101010101" pitchFamily="2" charset="-122"/>
                <a:ea typeface="华文新魏" panose="02010800040101010101" pitchFamily="2" charset="-122"/>
              </a:rPr>
              <a:t>网络</a:t>
            </a:r>
            <a:r>
              <a:rPr lang="en-US" altLang="zh-CN" sz="1600" dirty="0" smtClean="0">
                <a:latin typeface="华文新魏" panose="02010800040101010101" pitchFamily="2" charset="-122"/>
                <a:ea typeface="华文新魏" panose="02010800040101010101" pitchFamily="2" charset="-122"/>
              </a:rPr>
              <a:t>M</a:t>
            </a:r>
            <a:r>
              <a:rPr lang="en-US" altLang="zh-CN" sz="1600" dirty="0" smtClean="0">
                <a:latin typeface="Times New Roman" panose="02020603050405020304" charset="0"/>
                <a:ea typeface="华文新魏" panose="02010800040101010101" pitchFamily="2" charset="-122"/>
                <a:cs typeface="Times New Roman" panose="02020603050405020304" charset="0"/>
              </a:rPr>
              <a:t>WSN</a:t>
            </a:r>
            <a:endParaRPr lang="zh-CN" altLang="en-US" sz="1600" dirty="0">
              <a:latin typeface="Times New Roman" panose="02020603050405020304" charset="0"/>
              <a:ea typeface="华文新魏" panose="02010800040101010101" pitchFamily="2" charset="-122"/>
              <a:cs typeface="Times New Roman" panose="02020603050405020304" charset="0"/>
            </a:endParaRPr>
          </a:p>
        </p:txBody>
      </p:sp>
      <p:pic>
        <p:nvPicPr>
          <p:cNvPr id="33" name="图片 6"/>
          <p:cNvPicPr>
            <a:picLocks noChangeAspect="1" noChangeArrowheads="1"/>
          </p:cNvPicPr>
          <p:nvPr/>
        </p:nvPicPr>
        <p:blipFill>
          <a:blip r:embed="rId5" cstate="print"/>
          <a:srcRect/>
          <a:stretch>
            <a:fillRect/>
          </a:stretch>
        </p:blipFill>
        <p:spPr bwMode="auto">
          <a:xfrm>
            <a:off x="4727848" y="4725144"/>
            <a:ext cx="3035816" cy="1368152"/>
          </a:xfrm>
          <a:prstGeom prst="rect">
            <a:avLst/>
          </a:prstGeom>
          <a:noFill/>
          <a:ln w="9525">
            <a:solidFill>
              <a:srgbClr val="3333FF"/>
            </a:solidFill>
            <a:miter lim="800000"/>
            <a:headEnd/>
            <a:tailEnd/>
          </a:ln>
        </p:spPr>
      </p:pic>
      <p:sp>
        <p:nvSpPr>
          <p:cNvPr id="34" name="圆角矩形 33"/>
          <p:cNvSpPr/>
          <p:nvPr/>
        </p:nvSpPr>
        <p:spPr>
          <a:xfrm>
            <a:off x="1847528" y="5445224"/>
            <a:ext cx="1944216" cy="648072"/>
          </a:xfrm>
          <a:prstGeom prst="roundRect">
            <a:avLst/>
          </a:prstGeom>
          <a:solidFill>
            <a:schemeClr val="accent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华文新魏" panose="02010800040101010101" pitchFamily="2" charset="-122"/>
                <a:ea typeface="华文新魏" panose="02010800040101010101" pitchFamily="2" charset="-122"/>
              </a:rPr>
              <a:t>传统意义上的</a:t>
            </a:r>
            <a:r>
              <a:rPr lang="en-US" altLang="zh-CN" sz="1600" dirty="0" smtClean="0">
                <a:latin typeface="Times New Roman" panose="02020603050405020304" charset="0"/>
                <a:ea typeface="华文新魏" panose="02010800040101010101" pitchFamily="2" charset="-122"/>
                <a:cs typeface="Times New Roman" panose="02020603050405020304" charset="0"/>
              </a:rPr>
              <a:t>WSN</a:t>
            </a:r>
            <a:endParaRPr lang="zh-CN" altLang="en-US" sz="1600" dirty="0" smtClean="0">
              <a:latin typeface="Times New Roman" panose="02020603050405020304" charset="0"/>
              <a:ea typeface="华文新魏" panose="02010800040101010101" pitchFamily="2" charset="-122"/>
              <a:cs typeface="Times New Roman" panose="02020603050405020304" charset="0"/>
            </a:endParaRPr>
          </a:p>
        </p:txBody>
      </p:sp>
      <p:sp>
        <p:nvSpPr>
          <p:cNvPr id="35" name="右箭头 34"/>
          <p:cNvSpPr/>
          <p:nvPr/>
        </p:nvSpPr>
        <p:spPr>
          <a:xfrm rot="19113395">
            <a:off x="2762010" y="4892123"/>
            <a:ext cx="1008112" cy="17456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2783632" y="3717032"/>
            <a:ext cx="2160240" cy="792088"/>
          </a:xfrm>
          <a:prstGeom prst="roundRect">
            <a:avLst/>
          </a:prstGeom>
          <a:solidFill>
            <a:schemeClr val="accent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Times New Roman" panose="02020603050405020304" charset="0"/>
                <a:ea typeface="华文新魏" panose="02010800040101010101" pitchFamily="2" charset="-122"/>
                <a:cs typeface="Times New Roman" panose="02020603050405020304" charset="0"/>
              </a:rPr>
              <a:t>向全方位、智能化与微型化方向发展</a:t>
            </a:r>
            <a:endParaRPr lang="zh-CN" altLang="en-US" sz="1600" dirty="0" smtClean="0">
              <a:latin typeface="Times New Roman" panose="02020603050405020304" charset="0"/>
              <a:ea typeface="华文新魏" panose="02010800040101010101" pitchFamily="2"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6" name="图片 125"/>
          <p:cNvPicPr/>
          <p:nvPr/>
        </p:nvPicPr>
        <p:blipFill>
          <a:blip r:embed="rId1"/>
          <a:stretch>
            <a:fillRect/>
          </a:stretch>
        </p:blipFill>
        <p:spPr>
          <a:xfrm>
            <a:off x="1186815" y="1152525"/>
            <a:ext cx="9177020" cy="5436870"/>
          </a:xfrm>
          <a:prstGeom prst="rect">
            <a:avLst/>
          </a:prstGeom>
          <a:noFill/>
          <a:ln w="9525">
            <a:noFill/>
          </a:ln>
        </p:spPr>
      </p:pic>
      <p:sp>
        <p:nvSpPr>
          <p:cNvPr id="2" name="文本框 1"/>
          <p:cNvSpPr txBox="1"/>
          <p:nvPr/>
        </p:nvSpPr>
        <p:spPr>
          <a:xfrm>
            <a:off x="3352800" y="630555"/>
            <a:ext cx="5058410" cy="521970"/>
          </a:xfrm>
          <a:prstGeom prst="rect">
            <a:avLst/>
          </a:prstGeom>
          <a:noFill/>
        </p:spPr>
        <p:txBody>
          <a:bodyPr wrap="square" rtlCol="0" anchor="t">
            <a:spAutoFit/>
          </a:bodyPr>
          <a:p>
            <a:r>
              <a:rPr lang="zh-CN" sz="2800" b="1">
                <a:solidFill>
                  <a:srgbClr val="000000"/>
                </a:solidFill>
                <a:cs typeface="Times New Roman" panose="02020603050405020304" charset="0"/>
                <a:sym typeface="+mn-ea"/>
              </a:rPr>
              <a:t>无线传感器网络的应用领域</a:t>
            </a:r>
            <a:endParaRPr lang="zh-CN" altLang="en-US" sz="2800" b="1">
              <a:solidFill>
                <a:srgbClr val="000000"/>
              </a:solidFill>
              <a:cs typeface="Times New Roman" panose="02020603050405020304" charset="0"/>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2847975" y="233680"/>
            <a:ext cx="824357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b="1">
                <a:uFillTx/>
                <a:ea typeface="宋体" panose="02010600030101010101" pitchFamily="2" charset="-122"/>
                <a:sym typeface="+mn-ea"/>
                <a:hlinkClick r:id="rId1"/>
              </a:rPr>
              <a:t>习题</a:t>
            </a:r>
            <a:r>
              <a:rPr lang="en-US" altLang="zh-CN" b="1">
                <a:uFillTx/>
                <a:ea typeface="宋体" panose="02010600030101010101" pitchFamily="2" charset="-122"/>
                <a:sym typeface="+mn-ea"/>
                <a:hlinkClick r:id="rId1"/>
              </a:rPr>
              <a:t>1</a:t>
            </a:r>
            <a:endParaRPr lang="zh-CN" altLang="en-US"/>
          </a:p>
        </p:txBody>
      </p:sp>
      <p:sp>
        <p:nvSpPr>
          <p:cNvPr id="100" name="文本框 99"/>
          <p:cNvSpPr txBox="1"/>
          <p:nvPr/>
        </p:nvSpPr>
        <p:spPr>
          <a:xfrm>
            <a:off x="1459230" y="1799590"/>
            <a:ext cx="9046845" cy="3322955"/>
          </a:xfrm>
          <a:prstGeom prst="rect">
            <a:avLst/>
          </a:prstGeom>
          <a:noFill/>
          <a:ln w="9525">
            <a:noFill/>
          </a:ln>
        </p:spPr>
        <p:txBody>
          <a:bodyPr wrap="square">
            <a:spAutoFit/>
          </a:bodyPr>
          <a:p>
            <a:pPr indent="0">
              <a:lnSpc>
                <a:spcPct val="150000"/>
              </a:lnSpc>
            </a:pPr>
            <a:r>
              <a:rPr lang="en-US" sz="2800" b="1">
                <a:latin typeface="等线" panose="02010600030101010101" charset="-122"/>
                <a:ea typeface="等线" panose="02010600030101010101" charset="-122"/>
                <a:cs typeface="等线" panose="02010600030101010101" charset="-122"/>
              </a:rPr>
              <a:t>1. </a:t>
            </a:r>
            <a:r>
              <a:rPr lang="zh-CN" sz="2800" b="1">
                <a:latin typeface="等线" panose="02010600030101010101" charset="-122"/>
                <a:ea typeface="等线" panose="02010600030101010101" charset="-122"/>
                <a:cs typeface="等线" panose="02010600030101010101" charset="-122"/>
              </a:rPr>
              <a:t>简述无线传感器网络的概念和特点。</a:t>
            </a:r>
            <a:r>
              <a:rPr lang="en-US" sz="2800" b="1">
                <a:latin typeface="等线" panose="02010600030101010101" charset="-122"/>
                <a:ea typeface="等线" panose="02010600030101010101" charset="-122"/>
                <a:cs typeface="等线" panose="02010600030101010101" charset="-122"/>
              </a:rPr>
              <a:t>2. </a:t>
            </a:r>
            <a:r>
              <a:rPr lang="zh-CN" sz="2800" b="1">
                <a:latin typeface="等线" panose="02010600030101010101" charset="-122"/>
                <a:ea typeface="等线" panose="02010600030101010101" charset="-122"/>
                <a:cs typeface="等线" panose="02010600030101010101" charset="-122"/>
              </a:rPr>
              <a:t>简述无线传感器网络的关键技术。</a:t>
            </a:r>
            <a:r>
              <a:rPr lang="en-US" sz="2800" b="1">
                <a:latin typeface="等线" panose="02010600030101010101" charset="-122"/>
                <a:ea typeface="等线" panose="02010600030101010101" charset="-122"/>
                <a:cs typeface="等线" panose="02010600030101010101" charset="-122"/>
              </a:rPr>
              <a:t>3. </a:t>
            </a:r>
            <a:r>
              <a:rPr lang="zh-CN" sz="2800" b="1">
                <a:latin typeface="等线" panose="02010600030101010101" charset="-122"/>
                <a:ea typeface="等线" panose="02010600030101010101" charset="-122"/>
                <a:cs typeface="等线" panose="02010600030101010101" charset="-122"/>
              </a:rPr>
              <a:t>简述无线传感器网络和物联网、互联网的关系。</a:t>
            </a:r>
            <a:r>
              <a:rPr lang="en-US" sz="2800" b="1">
                <a:latin typeface="等线" panose="02010600030101010101" charset="-122"/>
                <a:ea typeface="等线" panose="02010600030101010101" charset="-122"/>
                <a:cs typeface="等线" panose="02010600030101010101" charset="-122"/>
              </a:rPr>
              <a:t>4. </a:t>
            </a:r>
            <a:r>
              <a:rPr lang="zh-CN" sz="2800" b="1">
                <a:latin typeface="等线" panose="02010600030101010101" charset="-122"/>
                <a:ea typeface="等线" panose="02010600030101010101" charset="-122"/>
                <a:cs typeface="等线" panose="02010600030101010101" charset="-122"/>
              </a:rPr>
              <a:t>无线传感器网络的相关标准有哪些？</a:t>
            </a:r>
            <a:r>
              <a:rPr lang="en-US" sz="2800" b="1">
                <a:latin typeface="等线" panose="02010600030101010101" charset="-122"/>
                <a:ea typeface="等线" panose="02010600030101010101" charset="-122"/>
                <a:cs typeface="等线" panose="02010600030101010101" charset="-122"/>
              </a:rPr>
              <a:t>5. </a:t>
            </a:r>
            <a:r>
              <a:rPr lang="zh-CN" sz="2800" b="1">
                <a:latin typeface="等线" panose="02010600030101010101" charset="-122"/>
                <a:ea typeface="等线" panose="02010600030101010101" charset="-122"/>
                <a:cs typeface="等线" panose="02010600030101010101" charset="-122"/>
              </a:rPr>
              <a:t>简述无线传感器网络的应用。</a:t>
            </a:r>
            <a:endParaRPr lang="zh-CN" altLang="en-US" sz="2800" b="1">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06065" y="365125"/>
            <a:ext cx="8548370" cy="1325880"/>
          </a:xfrm>
        </p:spPr>
        <p:txBody>
          <a:bodyPr>
            <a:normAutofit/>
          </a:bodyPr>
          <a:p>
            <a:r>
              <a:rPr lang="zh-CN" altLang="en-US" b="1">
                <a:uFillTx/>
                <a:latin typeface="Times New Roman" panose="02020603050405020304" charset="0"/>
                <a:ea typeface="宋体" panose="02010600030101010101" pitchFamily="2" charset="-122"/>
                <a:sym typeface="+mn-ea"/>
                <a:hlinkClick r:id="rId1"/>
              </a:rPr>
              <a:t>第</a:t>
            </a:r>
            <a:r>
              <a:rPr lang="en-US" b="1">
                <a:uFillTx/>
                <a:latin typeface="Times New Roman" panose="02020603050405020304" charset="0"/>
                <a:ea typeface="宋体" panose="02010600030101010101" pitchFamily="2" charset="-122"/>
                <a:sym typeface="+mn-ea"/>
                <a:hlinkClick r:id="rId1"/>
              </a:rPr>
              <a:t>1</a:t>
            </a:r>
            <a:r>
              <a:rPr lang="zh-CN" altLang="en-US" b="1">
                <a:uFillTx/>
                <a:latin typeface="Times New Roman" panose="02020603050405020304" charset="0"/>
                <a:ea typeface="宋体" panose="02010600030101010101" pitchFamily="2" charset="-122"/>
                <a:sym typeface="+mn-ea"/>
                <a:hlinkClick r:id="rId1"/>
              </a:rPr>
              <a:t>章</a:t>
            </a:r>
            <a:r>
              <a:rPr lang="en-US" b="1">
                <a:uFillTx/>
                <a:latin typeface="Times New Roman" panose="02020603050405020304" charset="0"/>
                <a:ea typeface="宋体" panose="02010600030101010101" pitchFamily="2" charset="-122"/>
                <a:sym typeface="+mn-ea"/>
                <a:hlinkClick r:id="rId1"/>
              </a:rPr>
              <a:t>  </a:t>
            </a:r>
            <a:r>
              <a:rPr lang="zh-CN" b="1">
                <a:uFillTx/>
                <a:ea typeface="宋体" panose="02010600030101010101" pitchFamily="2" charset="-122"/>
                <a:sym typeface="+mn-ea"/>
                <a:hlinkClick r:id="rId1"/>
              </a:rPr>
              <a:t>无线传感器网络概述</a:t>
            </a:r>
            <a:endParaRPr lang="zh-CN" altLang="en-US"/>
          </a:p>
        </p:txBody>
      </p:sp>
      <p:sp>
        <p:nvSpPr>
          <p:cNvPr id="3" name="内容占位符 2"/>
          <p:cNvSpPr>
            <a:spLocks noGrp="1"/>
          </p:cNvSpPr>
          <p:nvPr>
            <p:ph sz="half" idx="1"/>
          </p:nvPr>
        </p:nvSpPr>
        <p:spPr/>
        <p:txBody>
          <a:bodyPr/>
          <a:p>
            <a:r>
              <a:rPr lang="zh-CN" altLang="en-US" b="1"/>
              <a:t>现代信息技术的三大基础是</a:t>
            </a:r>
            <a:r>
              <a:rPr lang="zh-CN" altLang="en-US" b="1">
                <a:solidFill>
                  <a:srgbClr val="FF0000"/>
                </a:solidFill>
              </a:rPr>
              <a:t>传感器技术、通信技术和计算机技术</a:t>
            </a:r>
            <a:r>
              <a:rPr lang="zh-CN" altLang="en-US" b="1"/>
              <a:t>，无线传感器网络(</a:t>
            </a:r>
            <a:r>
              <a:rPr lang="zh-CN" altLang="en-US" b="1">
                <a:latin typeface="Times New Roman" panose="02020603050405020304" charset="0"/>
                <a:cs typeface="Times New Roman" panose="02020603050405020304" charset="0"/>
              </a:rPr>
              <a:t>Wireless Sensor Network，WSN</a:t>
            </a:r>
            <a:r>
              <a:rPr lang="zh-CN" altLang="en-US" b="1"/>
              <a:t>)正是这三大技术结合的产物。</a:t>
            </a:r>
            <a:endParaRPr lang="zh-CN" altLang="en-US" b="1"/>
          </a:p>
          <a:p>
            <a:r>
              <a:rPr lang="zh-CN" altLang="en-US" b="1"/>
              <a:t>无线传感器网络综合了</a:t>
            </a:r>
            <a:r>
              <a:rPr lang="zh-CN" altLang="en-US" b="1">
                <a:solidFill>
                  <a:srgbClr val="FF0000"/>
                </a:solidFill>
              </a:rPr>
              <a:t>传感器技术、嵌入式计算技术、现代网络及无线通信技术、分布式信息处理技术等</a:t>
            </a:r>
            <a:r>
              <a:rPr lang="zh-CN" altLang="en-US" b="1"/>
              <a:t>多种领域的先进技术，通过各类</a:t>
            </a:r>
            <a:r>
              <a:rPr lang="zh-CN" altLang="en-US" b="1">
                <a:solidFill>
                  <a:srgbClr val="0000FF"/>
                </a:solidFill>
              </a:rPr>
              <a:t>微型传感器</a:t>
            </a:r>
            <a:r>
              <a:rPr lang="zh-CN" altLang="en-US" b="1"/>
              <a:t>对目标信息进行实时监测，由</a:t>
            </a:r>
            <a:r>
              <a:rPr lang="zh-CN" altLang="en-US" b="1">
                <a:solidFill>
                  <a:srgbClr val="0000FF"/>
                </a:solidFill>
              </a:rPr>
              <a:t>嵌入式计算</a:t>
            </a:r>
            <a:r>
              <a:rPr lang="zh-CN" altLang="en-US" b="1"/>
              <a:t>资源对信息进行处理，并通过</a:t>
            </a:r>
            <a:r>
              <a:rPr lang="zh-CN" altLang="en-US" b="1">
                <a:solidFill>
                  <a:srgbClr val="0000FF"/>
                </a:solidFill>
              </a:rPr>
              <a:t>无线通信网络</a:t>
            </a:r>
            <a:r>
              <a:rPr lang="zh-CN" altLang="en-US" b="1"/>
              <a:t>将信息传送至远程用户。</a:t>
            </a:r>
            <a:endParaRPr lang="zh-CN" altLang="en-US" b="1"/>
          </a:p>
          <a:p>
            <a:r>
              <a:rPr lang="zh-CN" altLang="en-US" b="1"/>
              <a:t>因此，无线传感器网络一经提出，便成为备受关注的、多学科高度交叉的、知识高度集成的前沿热点研究领域。</a:t>
            </a:r>
            <a:endParaRPr lang="zh-CN" altLang="en-US"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2"/>
          <p:cNvSpPr>
            <a:spLocks noGrp="1"/>
          </p:cNvSpPr>
          <p:nvPr>
            <p:custDataLst>
              <p:tags r:id="rId1"/>
            </p:custDataLst>
          </p:nvPr>
        </p:nvSpPr>
        <p:spPr>
          <a:xfrm>
            <a:off x="2921000" y="2829121"/>
            <a:ext cx="6350000" cy="1200150"/>
          </a:xfrm>
          <a:prstGeom prst="rect">
            <a:avLst/>
          </a:prstGeom>
        </p:spPr>
        <p:txBody>
          <a:bodyPr vert="horz" wrap="square" lIns="0" tIns="0" rIns="0" bIns="0" rtlCol="0" anchor="b" anchorCtr="0">
            <a:noAutofit/>
          </a:bodyPr>
          <a:lstStyle>
            <a:lvl1pPr marL="0" marR="0" algn="ctr" defTabSz="914400" rtl="0" eaLnBrk="1" fontAlgn="auto" latinLnBrk="0" hangingPunct="1">
              <a:lnSpc>
                <a:spcPct val="100000"/>
              </a:lnSpc>
              <a:spcBef>
                <a:spcPct val="0"/>
              </a:spcBef>
              <a:buClrTx/>
              <a:buSzTx/>
              <a:buFontTx/>
              <a:buNone/>
              <a:defRPr kumimoji="0" lang="zh-CN" altLang="en-US" sz="7000" b="1" i="0" u="none" strike="noStrike" kern="1200" cap="none" spc="1000" normalizeH="0" baseline="0" noProof="1" dirty="0">
                <a:solidFill>
                  <a:srgbClr val="000000">
                    <a:lumMod val="85000"/>
                    <a:lumOff val="15000"/>
                  </a:srgbClr>
                </a:solidFill>
                <a:uFillTx/>
                <a:latin typeface="Arial" panose="020B0604020202020204" pitchFamily="34" charset="0"/>
                <a:ea typeface="汉仪旗黑-85S" panose="00020600040101010101" pitchFamily="18" charset="-122"/>
                <a:cs typeface="+mn-ea"/>
              </a:defRPr>
            </a:lvl1pPr>
          </a:lstStyle>
          <a:p>
            <a:r>
              <a:rPr lang="zh-CN" altLang="en-US" sz="8000">
                <a:solidFill>
                  <a:srgbClr val="000000">
                    <a:lumMod val="85000"/>
                    <a:lumOff val="15000"/>
                  </a:srgbClr>
                </a:solidFill>
                <a:latin typeface="等线" panose="02010600030101010101" charset="-122"/>
                <a:ea typeface="等线" panose="02010600030101010101" charset="-122"/>
              </a:rPr>
              <a:t>THANKS</a:t>
            </a:r>
            <a:endParaRPr lang="zh-CN" altLang="en-US" sz="8000">
              <a:solidFill>
                <a:srgbClr val="000000">
                  <a:lumMod val="85000"/>
                  <a:lumOff val="15000"/>
                </a:srgbClr>
              </a:solidFill>
              <a:latin typeface="等线" panose="02010600030101010101" charset="-122"/>
              <a:ea typeface="等线" panose="0201060003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17550" y="0"/>
            <a:ext cx="7310755" cy="1325880"/>
          </a:xfrm>
        </p:spPr>
        <p:txBody>
          <a:bodyPr/>
          <a:p>
            <a:r>
              <a:rPr lang="en-US" b="1">
                <a:uFillTx/>
                <a:latin typeface="Times New Roman" panose="02020603050405020304" charset="0"/>
                <a:ea typeface="宋体" panose="02010600030101010101" pitchFamily="2" charset="-122"/>
                <a:sym typeface="+mn-ea"/>
                <a:hlinkClick r:id="rId1"/>
              </a:rPr>
              <a:t>1.1  </a:t>
            </a:r>
            <a:r>
              <a:rPr lang="zh-CN" b="1">
                <a:uFillTx/>
                <a:ea typeface="宋体" panose="02010600030101010101" pitchFamily="2" charset="-122"/>
                <a:sym typeface="+mn-ea"/>
                <a:hlinkClick r:id="rId1"/>
              </a:rPr>
              <a:t>无线传感器网络的发展</a:t>
            </a:r>
            <a:endParaRPr lang="zh-CN" altLang="en-US"/>
          </a:p>
        </p:txBody>
      </p:sp>
      <p:sp>
        <p:nvSpPr>
          <p:cNvPr id="100" name="文本框 99"/>
          <p:cNvSpPr txBox="1"/>
          <p:nvPr/>
        </p:nvSpPr>
        <p:spPr>
          <a:xfrm>
            <a:off x="786765" y="1009650"/>
            <a:ext cx="5080000" cy="521970"/>
          </a:xfrm>
          <a:prstGeom prst="rect">
            <a:avLst/>
          </a:prstGeom>
          <a:noFill/>
          <a:ln w="9525">
            <a:noFill/>
          </a:ln>
        </p:spPr>
        <p:txBody>
          <a:bodyPr>
            <a:spAutoFit/>
          </a:bodyPr>
          <a:p>
            <a:pPr indent="0"/>
            <a:r>
              <a:rPr lang="zh-CN" sz="2800" b="1">
                <a:solidFill>
                  <a:srgbClr val="000000"/>
                </a:solidFill>
                <a:cs typeface="Times New Roman" panose="02020603050405020304" charset="0"/>
              </a:rPr>
              <a:t>1.1.1  发展历程</a:t>
            </a:r>
            <a:endParaRPr lang="zh-CN" altLang="en-US" sz="2800"/>
          </a:p>
        </p:txBody>
      </p:sp>
      <p:sp>
        <p:nvSpPr>
          <p:cNvPr id="7" name="文本框 6"/>
          <p:cNvSpPr txBox="1"/>
          <p:nvPr/>
        </p:nvSpPr>
        <p:spPr>
          <a:xfrm>
            <a:off x="786765" y="1531620"/>
            <a:ext cx="10909300" cy="5030470"/>
          </a:xfrm>
          <a:prstGeom prst="rect">
            <a:avLst/>
          </a:prstGeom>
          <a:noFill/>
          <a:ln w="9525">
            <a:noFill/>
          </a:ln>
        </p:spPr>
        <p:txBody>
          <a:bodyPr wrap="square">
            <a:spAutoFit/>
          </a:bodyPr>
          <a:p>
            <a:pPr indent="0"/>
            <a:r>
              <a:rPr lang="zh-CN" sz="2200" b="1">
                <a:latin typeface="等线" panose="02010600030101010101" charset="-122"/>
                <a:ea typeface="等线" panose="02010600030101010101" charset="-122"/>
                <a:cs typeface="等线" panose="02010600030101010101" charset="-122"/>
              </a:rPr>
              <a:t>无线传感器网络研究起始于军事领域</a:t>
            </a:r>
            <a:r>
              <a:rPr lang="zh-CN" sz="2200" b="1">
                <a:latin typeface="等线" panose="02010600030101010101" charset="-122"/>
                <a:ea typeface="等线" panose="02010600030101010101" charset="-122"/>
                <a:cs typeface="等线" panose="02010600030101010101" charset="-122"/>
              </a:rPr>
              <a:t>：</a:t>
            </a:r>
            <a:endParaRPr lang="zh-CN" sz="2200" b="1">
              <a:latin typeface="等线" panose="02010600030101010101" charset="-122"/>
              <a:ea typeface="等线" panose="02010600030101010101" charset="-122"/>
              <a:cs typeface="等线" panose="02010600030101010101" charset="-122"/>
            </a:endParaRPr>
          </a:p>
          <a:p>
            <a:pPr marL="228600" indent="-228600" algn="l">
              <a:lnSpc>
                <a:spcPct val="90000"/>
              </a:lnSpc>
              <a:spcBef>
                <a:spcPts val="1000"/>
              </a:spcBef>
              <a:buClrTx/>
              <a:buSzTx/>
              <a:buFont typeface="Arial" panose="020B0604020202020204" pitchFamily="34" charset="0"/>
              <a:buChar char="•"/>
            </a:pPr>
            <a:r>
              <a:rPr lang="en-US" sz="2200" b="1">
                <a:latin typeface="等线" panose="02010600030101010101" charset="-122"/>
                <a:ea typeface="等线" panose="02010600030101010101" charset="-122"/>
                <a:cs typeface="等线" panose="02010600030101010101" charset="-122"/>
              </a:rPr>
              <a:t>1978年，美国国防部高级研究计划局（DARPA）举办了分布式传感器网络研讨会，</a:t>
            </a:r>
            <a:r>
              <a:rPr lang="zh-CN" altLang="en-US" sz="2200" b="1">
                <a:latin typeface="等线" panose="02010600030101010101" charset="-122"/>
                <a:ea typeface="等线" panose="02010600030101010101" charset="-122"/>
                <a:cs typeface="等线" panose="02010600030101010101" charset="-122"/>
              </a:rPr>
              <a:t>探讨了</a:t>
            </a:r>
            <a:r>
              <a:rPr lang="en-US" altLang="zh-CN" sz="2200" b="1">
                <a:latin typeface="等线" panose="02010600030101010101" charset="-122"/>
                <a:ea typeface="等线" panose="02010600030101010101" charset="-122"/>
                <a:cs typeface="等线" panose="02010600030101010101" charset="-122"/>
              </a:rPr>
              <a:t>WSN</a:t>
            </a:r>
            <a:r>
              <a:rPr lang="zh-CN" altLang="en-US" sz="2200" b="1">
                <a:latin typeface="等线" panose="02010600030101010101" charset="-122"/>
                <a:ea typeface="等线" panose="02010600030101010101" charset="-122"/>
                <a:cs typeface="等线" panose="02010600030101010101" charset="-122"/>
              </a:rPr>
              <a:t>的基本思路</a:t>
            </a:r>
            <a:r>
              <a:rPr lang="en-US" altLang="zh-CN" sz="2200" b="1">
                <a:latin typeface="等线" panose="02010600030101010101" charset="-122"/>
                <a:ea typeface="等线" panose="02010600030101010101" charset="-122"/>
                <a:cs typeface="等线" panose="02010600030101010101" charset="-122"/>
              </a:rPr>
              <a:t>——</a:t>
            </a:r>
            <a:r>
              <a:rPr lang="en-US" altLang="zh-CN" sz="2200" b="1">
                <a:solidFill>
                  <a:srgbClr val="FF0000"/>
                </a:solidFill>
                <a:latin typeface="等线" panose="02010600030101010101" charset="-122"/>
                <a:ea typeface="等线" panose="02010600030101010101" charset="-122"/>
                <a:cs typeface="等线" panose="02010600030101010101" charset="-122"/>
              </a:rPr>
              <a:t>网络技术、信号处理技术以及分布式算法</a:t>
            </a:r>
            <a:r>
              <a:rPr lang="en-US" altLang="zh-CN" sz="2200" b="1">
                <a:latin typeface="等线" panose="02010600030101010101" charset="-122"/>
                <a:ea typeface="等线" panose="02010600030101010101" charset="-122"/>
                <a:cs typeface="等线" panose="02010600030101010101" charset="-122"/>
              </a:rPr>
              <a:t>等</a:t>
            </a:r>
            <a:r>
              <a:rPr lang="zh-CN" altLang="en-US" sz="2200" b="1">
                <a:latin typeface="等线" panose="02010600030101010101" charset="-122"/>
                <a:ea typeface="等线" panose="02010600030101010101" charset="-122"/>
                <a:cs typeface="等线" panose="02010600030101010101" charset="-122"/>
              </a:rPr>
              <a:t>。</a:t>
            </a:r>
            <a:endParaRPr lang="zh-CN" altLang="en-US" sz="2200" b="1">
              <a:latin typeface="等线" panose="02010600030101010101" charset="-122"/>
              <a:ea typeface="等线" panose="02010600030101010101" charset="-122"/>
              <a:cs typeface="等线" panose="02010600030101010101" charset="-122"/>
            </a:endParaRPr>
          </a:p>
          <a:p>
            <a:pPr marL="228600" indent="-228600" algn="l">
              <a:lnSpc>
                <a:spcPct val="90000"/>
              </a:lnSpc>
              <a:spcBef>
                <a:spcPts val="1000"/>
              </a:spcBef>
              <a:buClrTx/>
              <a:buSzTx/>
              <a:buFont typeface="Arial" panose="020B0604020202020204" pitchFamily="34" charset="0"/>
              <a:buChar char="•"/>
            </a:pPr>
            <a:r>
              <a:rPr lang="en-US" sz="2200" b="1">
                <a:latin typeface="等线" panose="02010600030101010101" charset="-122"/>
                <a:ea typeface="等线" panose="02010600030101010101" charset="-122"/>
                <a:cs typeface="等线" panose="02010600030101010101" charset="-122"/>
              </a:rPr>
              <a:t>DARPA开始资助卡耐基梅隆大学进行分布式传感器网络的研究。1980年，DARPA启动了分布式传感器网络计划，后来又启动了传感器信息技术SensIT项目。</a:t>
            </a:r>
            <a:endParaRPr lang="en-US" sz="2200" b="1">
              <a:latin typeface="等线" panose="02010600030101010101" charset="-122"/>
              <a:ea typeface="等线" panose="02010600030101010101" charset="-122"/>
              <a:cs typeface="等线" panose="02010600030101010101" charset="-122"/>
            </a:endParaRPr>
          </a:p>
          <a:p>
            <a:pPr marL="228600" lvl="1" indent="-228600" algn="l">
              <a:lnSpc>
                <a:spcPct val="90000"/>
              </a:lnSpc>
              <a:spcBef>
                <a:spcPts val="1000"/>
              </a:spcBef>
              <a:buClrTx/>
              <a:buSzTx/>
              <a:buFont typeface="Arial" panose="020B0604020202020204" pitchFamily="34" charset="0"/>
              <a:buChar char="•"/>
            </a:pPr>
            <a:r>
              <a:rPr lang="en-US" sz="2200" b="1">
                <a:latin typeface="等线" panose="02010600030101010101" charset="-122"/>
                <a:ea typeface="等线" panose="02010600030101010101" charset="-122"/>
                <a:cs typeface="等线" panose="02010600030101010101" charset="-122"/>
              </a:rPr>
              <a:t>1993年，美国加州大学洛杉矶分校与罗克韦尔科学中心（Rockwell Science Center）合作开始了无线集成网络传感器（Wireless Integrated Network Sensors,WINS）项目——</a:t>
            </a:r>
            <a:r>
              <a:rPr lang="en-US" sz="2200" b="1">
                <a:solidFill>
                  <a:srgbClr val="FF0000"/>
                </a:solidFill>
                <a:latin typeface="等线" panose="02010600030101010101" charset="-122"/>
                <a:ea typeface="等线" panose="02010600030101010101" charset="-122"/>
                <a:cs typeface="等线" panose="02010600030101010101" charset="-122"/>
              </a:rPr>
              <a:t>嵌入在设备、设施和环境中的传感器、控制器和处理器建成分布式网络，并能够通过Internet进行访问</a:t>
            </a:r>
            <a:r>
              <a:rPr lang="zh-CN" altLang="en-US" sz="2200" b="1">
                <a:latin typeface="等线" panose="02010600030101010101" charset="-122"/>
                <a:ea typeface="等线" panose="02010600030101010101" charset="-122"/>
                <a:cs typeface="等线" panose="02010600030101010101" charset="-122"/>
              </a:rPr>
              <a:t>。成果：</a:t>
            </a:r>
            <a:r>
              <a:rPr lang="en-US" sz="2200" b="1">
                <a:latin typeface="等线" panose="02010600030101010101" charset="-122"/>
                <a:ea typeface="等线" panose="02010600030101010101" charset="-122"/>
                <a:cs typeface="等线" panose="02010600030101010101" charset="-122"/>
              </a:rPr>
              <a:t>1996年发明的低功率无线集成微型传感器（LWIM）。</a:t>
            </a:r>
            <a:endParaRPr lang="en-US" sz="2200" b="1">
              <a:latin typeface="等线" panose="02010600030101010101" charset="-122"/>
              <a:ea typeface="等线" panose="02010600030101010101" charset="-122"/>
              <a:cs typeface="等线" panose="02010600030101010101" charset="-122"/>
            </a:endParaRPr>
          </a:p>
          <a:p>
            <a:pPr marL="228600" indent="-228600" algn="l">
              <a:lnSpc>
                <a:spcPct val="90000"/>
              </a:lnSpc>
              <a:spcBef>
                <a:spcPts val="1000"/>
              </a:spcBef>
              <a:buClrTx/>
              <a:buSzTx/>
              <a:buFont typeface="Arial" panose="020B0604020202020204" pitchFamily="34" charset="0"/>
              <a:buChar char="•"/>
            </a:pPr>
            <a:r>
              <a:rPr lang="en-US" sz="2200" b="1">
                <a:latin typeface="等线" panose="02010600030101010101" charset="-122"/>
                <a:ea typeface="等线" panose="02010600030101010101" charset="-122"/>
                <a:cs typeface="等线" panose="02010600030101010101" charset="-122"/>
              </a:rPr>
              <a:t>2001年，美国陆军提出了“灵巧传</a:t>
            </a:r>
            <a:r>
              <a:rPr lang="zh-CN" altLang="en-US" sz="2200" b="1">
                <a:latin typeface="等线" panose="02010600030101010101" charset="-122"/>
                <a:ea typeface="等线" panose="02010600030101010101" charset="-122"/>
                <a:cs typeface="等线" panose="02010600030101010101" charset="-122"/>
              </a:rPr>
              <a:t>感</a:t>
            </a:r>
            <a:r>
              <a:rPr lang="en-US" sz="2200" b="1">
                <a:latin typeface="等线" panose="02010600030101010101" charset="-122"/>
                <a:ea typeface="等线" panose="02010600030101010101" charset="-122"/>
                <a:cs typeface="等线" panose="02010600030101010101" charset="-122"/>
              </a:rPr>
              <a:t>器网络通信”计划——</a:t>
            </a:r>
            <a:r>
              <a:rPr lang="en-US" sz="2200" b="1">
                <a:solidFill>
                  <a:srgbClr val="FF0000"/>
                </a:solidFill>
                <a:latin typeface="等线" panose="02010600030101010101" charset="-122"/>
                <a:ea typeface="等线" panose="02010600030101010101" charset="-122"/>
                <a:cs typeface="等线" panose="02010600030101010101" charset="-122"/>
              </a:rPr>
              <a:t>传感器节点</a:t>
            </a:r>
            <a:r>
              <a:rPr lang="en-US" sz="2200" b="1">
                <a:solidFill>
                  <a:srgbClr val="FF0000"/>
                </a:solidFill>
                <a:latin typeface="等线" panose="02010600030101010101" charset="-122"/>
                <a:ea typeface="等线" panose="02010600030101010101" charset="-122"/>
                <a:cs typeface="等线" panose="02010600030101010101" charset="-122"/>
              </a:rPr>
              <a:t>→数据控制中心</a:t>
            </a:r>
            <a:r>
              <a:rPr lang="zh-CN" altLang="en-US" sz="2200" b="1">
                <a:latin typeface="等线" panose="02010600030101010101" charset="-122"/>
                <a:ea typeface="等线" panose="02010600030101010101" charset="-122"/>
                <a:cs typeface="等线" panose="02010600030101010101" charset="-122"/>
              </a:rPr>
              <a:t>。</a:t>
            </a:r>
            <a:r>
              <a:rPr lang="en-US" sz="2200" b="1">
                <a:latin typeface="等线" panose="02010600030101010101" charset="-122"/>
                <a:ea typeface="等线" panose="02010600030101010101" charset="-122"/>
                <a:cs typeface="等线" panose="02010600030101010101" charset="-122"/>
              </a:rPr>
              <a:t>稍后美军又提出了“无人值守地面传感</a:t>
            </a:r>
            <a:r>
              <a:rPr lang="zh-CN" sz="2200" b="1">
                <a:latin typeface="等线" panose="02010600030101010101" charset="-122"/>
                <a:ea typeface="等线" panose="02010600030101010101" charset="-122"/>
                <a:cs typeface="等线" panose="02010600030101010101" charset="-122"/>
              </a:rPr>
              <a:t>器群</a:t>
            </a:r>
            <a:r>
              <a:rPr lang="en-US" sz="2200" b="1">
                <a:latin typeface="等线" panose="02010600030101010101" charset="-122"/>
                <a:ea typeface="等线" panose="02010600030101010101" charset="-122"/>
                <a:cs typeface="等线" panose="02010600030101010101" charset="-122"/>
              </a:rPr>
              <a:t>”</a:t>
            </a:r>
            <a:r>
              <a:rPr lang="zh-CN" sz="2200" b="1">
                <a:latin typeface="等线" panose="02010600030101010101" charset="-122"/>
                <a:ea typeface="等线" panose="02010600030101010101" charset="-122"/>
                <a:cs typeface="等线" panose="02010600030101010101" charset="-122"/>
              </a:rPr>
              <a:t>项目</a:t>
            </a:r>
            <a:r>
              <a:rPr lang="en-US" altLang="zh-CN" sz="2200" b="1">
                <a:latin typeface="等线" panose="02010600030101010101" charset="-122"/>
                <a:ea typeface="等线" panose="02010600030101010101" charset="-122"/>
                <a:cs typeface="等线" panose="02010600030101010101" charset="-122"/>
              </a:rPr>
              <a:t>——</a:t>
            </a:r>
            <a:r>
              <a:rPr lang="zh-CN" sz="2200" b="1">
                <a:solidFill>
                  <a:srgbClr val="FF0000"/>
                </a:solidFill>
                <a:latin typeface="等线" panose="02010600030101010101" charset="-122"/>
                <a:ea typeface="等线" panose="02010600030101010101" charset="-122"/>
                <a:cs typeface="等线" panose="02010600030101010101" charset="-122"/>
                <a:sym typeface="+mn-ea"/>
              </a:rPr>
              <a:t>灵活</a:t>
            </a:r>
            <a:r>
              <a:rPr lang="zh-CN" sz="2200" b="1">
                <a:solidFill>
                  <a:srgbClr val="FF0000"/>
                </a:solidFill>
                <a:latin typeface="等线" panose="02010600030101010101" charset="-122"/>
                <a:ea typeface="等线" panose="02010600030101010101" charset="-122"/>
                <a:cs typeface="等线" panose="02010600030101010101" charset="-122"/>
              </a:rPr>
              <a:t>部署传感器</a:t>
            </a:r>
            <a:r>
              <a:rPr lang="zh-CN" sz="2200" b="1">
                <a:latin typeface="等线" panose="02010600030101010101" charset="-122"/>
                <a:ea typeface="等线" panose="02010600030101010101" charset="-122"/>
                <a:cs typeface="等线" panose="02010600030101010101" charset="-122"/>
              </a:rPr>
              <a:t>。</a:t>
            </a:r>
            <a:endParaRPr lang="zh-CN" sz="22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200" b="1">
                <a:latin typeface="等线" panose="02010600030101010101" charset="-122"/>
                <a:ea typeface="等线" panose="02010600030101010101" charset="-122"/>
                <a:cs typeface="等线" panose="02010600030101010101" charset="-122"/>
                <a:sym typeface="+mn-ea"/>
              </a:rPr>
              <a:t>     </a:t>
            </a:r>
            <a:r>
              <a:rPr lang="en-US" sz="2200" b="1">
                <a:solidFill>
                  <a:srgbClr val="00B0F0"/>
                </a:solidFill>
                <a:latin typeface="等线" panose="02010600030101010101" charset="-122"/>
                <a:ea typeface="等线" panose="02010600030101010101" charset="-122"/>
                <a:cs typeface="等线" panose="02010600030101010101" charset="-122"/>
                <a:sym typeface="+mn-ea"/>
              </a:rPr>
              <a:t> </a:t>
            </a:r>
            <a:r>
              <a:rPr lang="en-US" sz="2200" b="1">
                <a:solidFill>
                  <a:srgbClr val="00B0F0"/>
                </a:solidFill>
                <a:uFillTx/>
                <a:latin typeface="等线" panose="02010600030101010101" charset="-122"/>
                <a:ea typeface="等线" panose="02010600030101010101" charset="-122"/>
                <a:cs typeface="等线" panose="02010600030101010101" charset="-122"/>
                <a:sym typeface="+mn-ea"/>
              </a:rPr>
              <a:t>  20</a:t>
            </a:r>
            <a:r>
              <a:rPr lang="zh-CN" sz="2200" b="1">
                <a:solidFill>
                  <a:srgbClr val="00B0F0"/>
                </a:solidFill>
                <a:uFillTx/>
                <a:latin typeface="等线" panose="02010600030101010101" charset="-122"/>
                <a:ea typeface="等线" panose="02010600030101010101" charset="-122"/>
                <a:cs typeface="等线" panose="02010600030101010101" charset="-122"/>
                <a:sym typeface="+mn-ea"/>
              </a:rPr>
              <a:t>世纪</a:t>
            </a:r>
            <a:r>
              <a:rPr lang="en-US" sz="2200" b="1">
                <a:solidFill>
                  <a:srgbClr val="00B0F0"/>
                </a:solidFill>
                <a:uFillTx/>
                <a:latin typeface="等线" panose="02010600030101010101" charset="-122"/>
                <a:ea typeface="等线" panose="02010600030101010101" charset="-122"/>
                <a:cs typeface="等线" panose="02010600030101010101" charset="-122"/>
                <a:sym typeface="+mn-ea"/>
              </a:rPr>
              <a:t>80~90</a:t>
            </a:r>
            <a:r>
              <a:rPr lang="zh-CN" sz="2200" b="1">
                <a:solidFill>
                  <a:srgbClr val="00B0F0"/>
                </a:solidFill>
                <a:uFillTx/>
                <a:latin typeface="等线" panose="02010600030101010101" charset="-122"/>
                <a:ea typeface="等线" panose="02010600030101010101" charset="-122"/>
                <a:cs typeface="等线" panose="02010600030101010101" charset="-122"/>
                <a:sym typeface="+mn-ea"/>
              </a:rPr>
              <a:t>年代，无线传感器网络的研究主要集中在军事领域，成为网络战的关键技术</a:t>
            </a:r>
            <a:r>
              <a:rPr lang="zh-CN" sz="2200" b="1">
                <a:solidFill>
                  <a:srgbClr val="00B0F0"/>
                </a:solidFill>
                <a:uFillTx/>
                <a:latin typeface="等线" panose="02010600030101010101" charset="-122"/>
                <a:ea typeface="等线" panose="02010600030101010101" charset="-122"/>
                <a:cs typeface="等线" panose="02010600030101010101" charset="-122"/>
                <a:sym typeface="+mn-ea"/>
              </a:rPr>
              <a:t>；从</a:t>
            </a:r>
            <a:r>
              <a:rPr lang="en-US" sz="2200" b="1">
                <a:solidFill>
                  <a:srgbClr val="00B0F0"/>
                </a:solidFill>
                <a:uFillTx/>
                <a:latin typeface="等线" panose="02010600030101010101" charset="-122"/>
                <a:ea typeface="等线" panose="02010600030101010101" charset="-122"/>
                <a:cs typeface="等线" panose="02010600030101010101" charset="-122"/>
                <a:sym typeface="+mn-ea"/>
              </a:rPr>
              <a:t>90</a:t>
            </a:r>
            <a:r>
              <a:rPr lang="zh-CN" sz="2200" b="1">
                <a:solidFill>
                  <a:srgbClr val="00B0F0"/>
                </a:solidFill>
                <a:uFillTx/>
                <a:latin typeface="等线" panose="02010600030101010101" charset="-122"/>
                <a:ea typeface="等线" panose="02010600030101010101" charset="-122"/>
                <a:cs typeface="等线" panose="02010600030101010101" charset="-122"/>
                <a:sym typeface="+mn-ea"/>
              </a:rPr>
              <a:t>年代中期开始，美国和欧洲等发达国家和地区先后开始了大量的关于无线传感器网络的研究工作。</a:t>
            </a:r>
            <a:endParaRPr lang="zh-CN" altLang="en-US" sz="2200" b="1">
              <a:solidFill>
                <a:srgbClr val="00B0F0"/>
              </a:solidFill>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837565" y="1325880"/>
            <a:ext cx="10516235" cy="5335905"/>
          </a:xfrm>
        </p:spPr>
        <p:txBody>
          <a:bodyPr>
            <a:noAutofit/>
          </a:bodyPr>
          <a:p>
            <a:pPr marL="0" indent="0">
              <a:buNone/>
            </a:pPr>
            <a:r>
              <a:rPr lang="zh-CN" sz="2200" b="1">
                <a:latin typeface="等线" panose="02010600030101010101" charset="-122"/>
                <a:ea typeface="等线" panose="02010600030101010101" charset="-122"/>
                <a:cs typeface="等线" panose="02010600030101010101" charset="-122"/>
                <a:sym typeface="+mn-ea"/>
              </a:rPr>
              <a:t>在工商业领域中：</a:t>
            </a:r>
            <a:endParaRPr lang="zh-CN" sz="2200" b="1">
              <a:latin typeface="等线" panose="02010600030101010101" charset="-122"/>
              <a:ea typeface="等线" panose="02010600030101010101" charset="-122"/>
              <a:cs typeface="等线" panose="02010600030101010101" charset="-122"/>
              <a:sym typeface="+mn-ea"/>
            </a:endParaRPr>
          </a:p>
          <a:p>
            <a:r>
              <a:rPr lang="en-US" sz="2200" b="1">
                <a:latin typeface="等线" panose="02010600030101010101" charset="-122"/>
                <a:ea typeface="等线" panose="02010600030101010101" charset="-122"/>
                <a:cs typeface="等线" panose="02010600030101010101" charset="-122"/>
                <a:sym typeface="+mn-ea"/>
              </a:rPr>
              <a:t>1995</a:t>
            </a:r>
            <a:r>
              <a:rPr lang="zh-CN" sz="2200" b="1">
                <a:latin typeface="等线" panose="02010600030101010101" charset="-122"/>
                <a:ea typeface="等线" panose="02010600030101010101" charset="-122"/>
                <a:cs typeface="等线" panose="02010600030101010101" charset="-122"/>
                <a:sym typeface="+mn-ea"/>
              </a:rPr>
              <a:t>年美国</a:t>
            </a:r>
            <a:r>
              <a:rPr lang="zh-CN" sz="2200" b="1">
                <a:solidFill>
                  <a:srgbClr val="000000"/>
                </a:solidFill>
                <a:latin typeface="等线" panose="02010600030101010101" charset="-122"/>
                <a:ea typeface="等线" panose="02010600030101010101" charset="-122"/>
                <a:cs typeface="等线" panose="02010600030101010101" charset="-122"/>
                <a:sym typeface="+mn-ea"/>
              </a:rPr>
              <a:t>交通部</a:t>
            </a:r>
            <a:r>
              <a:rPr lang="zh-CN" sz="2200" b="1">
                <a:latin typeface="等线" panose="02010600030101010101" charset="-122"/>
                <a:ea typeface="等线" panose="02010600030101010101" charset="-122"/>
                <a:cs typeface="等线" panose="02010600030101010101" charset="-122"/>
                <a:sym typeface="+mn-ea"/>
              </a:rPr>
              <a:t>提出了</a:t>
            </a:r>
            <a:r>
              <a:rPr lang="en-US" sz="2200" b="1">
                <a:latin typeface="等线" panose="02010600030101010101" charset="-122"/>
                <a:ea typeface="等线" panose="02010600030101010101" charset="-122"/>
                <a:cs typeface="等线" panose="02010600030101010101" charset="-122"/>
                <a:sym typeface="+mn-ea"/>
              </a:rPr>
              <a:t>“</a:t>
            </a:r>
            <a:r>
              <a:rPr lang="zh-CN" sz="2200" b="1">
                <a:latin typeface="等线" panose="02010600030101010101" charset="-122"/>
                <a:ea typeface="等线" panose="02010600030101010101" charset="-122"/>
                <a:cs typeface="等线" panose="02010600030101010101" charset="-122"/>
                <a:sym typeface="+mn-ea"/>
              </a:rPr>
              <a:t>国家智能交通系统项目规划</a:t>
            </a:r>
            <a:r>
              <a:rPr lang="en-US" sz="2200" b="1">
                <a:latin typeface="等线" panose="02010600030101010101" charset="-122"/>
                <a:ea typeface="等线" panose="02010600030101010101" charset="-122"/>
                <a:cs typeface="等线" panose="02010600030101010101" charset="-122"/>
                <a:sym typeface="+mn-ea"/>
              </a:rPr>
              <a:t>”——车速、车距</a:t>
            </a:r>
            <a:r>
              <a:rPr lang="zh-CN" altLang="en-US" sz="2200" b="1">
                <a:latin typeface="等线" panose="02010600030101010101" charset="-122"/>
                <a:ea typeface="等线" panose="02010600030101010101" charset="-122"/>
                <a:cs typeface="等线" panose="02010600030101010101" charset="-122"/>
                <a:sym typeface="+mn-ea"/>
              </a:rPr>
              <a:t>、</a:t>
            </a:r>
            <a:r>
              <a:rPr lang="en-US" sz="2200" b="1">
                <a:latin typeface="等线" panose="02010600030101010101" charset="-122"/>
                <a:ea typeface="等线" panose="02010600030101010101" charset="-122"/>
                <a:cs typeface="等线" panose="02010600030101010101" charset="-122"/>
                <a:sym typeface="+mn-ea"/>
              </a:rPr>
              <a:t>道路通行状况</a:t>
            </a:r>
            <a:r>
              <a:rPr lang="zh-CN" altLang="en-US" sz="2200" b="1">
                <a:latin typeface="等线" panose="02010600030101010101" charset="-122"/>
                <a:ea typeface="等线" panose="02010600030101010101" charset="-122"/>
                <a:cs typeface="等线" panose="02010600030101010101" charset="-122"/>
                <a:sym typeface="+mn-ea"/>
              </a:rPr>
              <a:t>、</a:t>
            </a:r>
            <a:r>
              <a:rPr lang="en-US" sz="2200" b="1">
                <a:latin typeface="等线" panose="02010600030101010101" charset="-122"/>
                <a:ea typeface="等线" panose="02010600030101010101" charset="-122"/>
                <a:cs typeface="等线" panose="02010600030101010101" charset="-122"/>
                <a:sym typeface="+mn-ea"/>
              </a:rPr>
              <a:t>行驶路线，事故自动联系抢救</a:t>
            </a:r>
            <a:r>
              <a:rPr lang="zh-CN" sz="2200" b="1">
                <a:latin typeface="等线" panose="02010600030101010101" charset="-122"/>
                <a:ea typeface="等线" panose="02010600030101010101" charset="-122"/>
                <a:cs typeface="等线" panose="02010600030101010101" charset="-122"/>
                <a:sym typeface="+mn-ea"/>
              </a:rPr>
              <a:t>。</a:t>
            </a:r>
            <a:endParaRPr lang="zh-CN" sz="2200" b="1">
              <a:latin typeface="等线" panose="02010600030101010101" charset="-122"/>
              <a:ea typeface="等线" panose="02010600030101010101" charset="-122"/>
              <a:cs typeface="等线" panose="02010600030101010101" charset="-122"/>
              <a:sym typeface="+mn-ea"/>
            </a:endParaRPr>
          </a:p>
          <a:p>
            <a:r>
              <a:rPr lang="en-US" altLang="zh-CN" sz="2200" b="1">
                <a:latin typeface="等线" panose="02010600030101010101" charset="-122"/>
                <a:ea typeface="等线" panose="02010600030101010101" charset="-122"/>
                <a:cs typeface="等线" panose="02010600030101010101" charset="-122"/>
                <a:sym typeface="+mn-ea"/>
              </a:rPr>
              <a:t>2</a:t>
            </a:r>
            <a:r>
              <a:rPr lang="zh-CN" altLang="en-US" sz="2200" b="1">
                <a:latin typeface="等线" panose="02010600030101010101" charset="-122"/>
                <a:ea typeface="等线" panose="02010600030101010101" charset="-122"/>
                <a:cs typeface="等线" panose="02010600030101010101" charset="-122"/>
              </a:rPr>
              <a:t>002年5月，美国能源都与美国Sandia国家实验室合作</a:t>
            </a:r>
            <a:r>
              <a:rPr lang="en-US" altLang="zh-CN" sz="2200" b="1">
                <a:latin typeface="等线" panose="02010600030101010101" charset="-122"/>
                <a:ea typeface="等线" panose="02010600030101010101" charset="-122"/>
                <a:cs typeface="等线" panose="02010600030101010101" charset="-122"/>
              </a:rPr>
              <a:t>——</a:t>
            </a:r>
            <a:r>
              <a:rPr lang="zh-CN" altLang="en-US" sz="2200" b="1">
                <a:latin typeface="等线" panose="02010600030101010101" charset="-122"/>
                <a:ea typeface="等线" panose="02010600030101010101" charset="-122"/>
                <a:cs typeface="等线" panose="02010600030101010101" charset="-122"/>
              </a:rPr>
              <a:t>地铁、车站等场所的防范恐怖袭击的对策系统。</a:t>
            </a:r>
            <a:endParaRPr lang="zh-CN" altLang="en-US" sz="2200" b="1">
              <a:latin typeface="等线" panose="02010600030101010101" charset="-122"/>
              <a:ea typeface="等线" panose="02010600030101010101" charset="-122"/>
              <a:cs typeface="等线" panose="02010600030101010101" charset="-122"/>
            </a:endParaRPr>
          </a:p>
          <a:p>
            <a:r>
              <a:rPr lang="zh-CN" altLang="en-US" sz="2200" b="1">
                <a:latin typeface="等线" panose="02010600030101010101" charset="-122"/>
                <a:ea typeface="等线" panose="02010600030101010101" charset="-122"/>
                <a:cs typeface="等线" panose="02010600030101010101" charset="-122"/>
              </a:rPr>
              <a:t>2002年10月，美国英特尔公司公布了“基于微型传感器网络的新型计算发展规划”</a:t>
            </a:r>
            <a:r>
              <a:rPr lang="en-US" altLang="zh-CN" sz="2200" b="1">
                <a:latin typeface="等线" panose="02010600030101010101" charset="-122"/>
                <a:ea typeface="等线" panose="02010600030101010101" charset="-122"/>
                <a:cs typeface="等线" panose="02010600030101010101" charset="-122"/>
              </a:rPr>
              <a:t>——</a:t>
            </a:r>
            <a:r>
              <a:rPr lang="zh-CN" altLang="en-US" sz="2200" b="1">
                <a:latin typeface="等线" panose="02010600030101010101" charset="-122"/>
                <a:ea typeface="等线" panose="02010600030101010101" charset="-122"/>
                <a:cs typeface="等线" panose="02010600030101010101" charset="-122"/>
              </a:rPr>
              <a:t>预防医学、环境监测、森林防火、海底板块调查、行星探测等领域。</a:t>
            </a:r>
            <a:endParaRPr lang="zh-CN" altLang="en-US" sz="2200" b="1">
              <a:latin typeface="等线" panose="02010600030101010101" charset="-122"/>
              <a:ea typeface="等线" panose="02010600030101010101" charset="-122"/>
              <a:cs typeface="等线" panose="02010600030101010101" charset="-122"/>
            </a:endParaRPr>
          </a:p>
          <a:p>
            <a:r>
              <a:rPr lang="zh-CN" altLang="en-US" sz="2200" b="1">
                <a:latin typeface="等线" panose="02010600030101010101" charset="-122"/>
                <a:ea typeface="等线" panose="02010600030101010101" charset="-122"/>
                <a:cs typeface="等线" panose="02010600030101010101" charset="-122"/>
                <a:sym typeface="+mn-ea"/>
              </a:rPr>
              <a:t>2003年，</a:t>
            </a:r>
            <a:r>
              <a:rPr lang="zh-CN" altLang="en-US" sz="2200" b="1">
                <a:latin typeface="等线" panose="02010600030101010101" charset="-122"/>
                <a:ea typeface="等线" panose="02010600030101010101" charset="-122"/>
                <a:cs typeface="等线" panose="02010600030101010101" charset="-122"/>
              </a:rPr>
              <a:t>美国国家自然科学基金委员会（ANSFC）制定了传感器网络研究计划，投资3400万美元，在加州大学成立了传感器网络研究中心，并联合加州大学伯克利分校和南加州大学等科研机构</a:t>
            </a:r>
            <a:r>
              <a:rPr lang="en-US" altLang="zh-CN" sz="2200" b="1">
                <a:latin typeface="等线" panose="02010600030101010101" charset="-122"/>
                <a:ea typeface="等线" panose="02010600030101010101" charset="-122"/>
                <a:cs typeface="等线" panose="02010600030101010101" charset="-122"/>
              </a:rPr>
              <a:t>——</a:t>
            </a:r>
            <a:r>
              <a:rPr lang="zh-CN" altLang="en-US" sz="2200" b="1">
                <a:latin typeface="等线" panose="02010600030101010101" charset="-122"/>
                <a:ea typeface="等线" panose="02010600030101010101" charset="-122"/>
                <a:cs typeface="等线" panose="02010600030101010101" charset="-122"/>
              </a:rPr>
              <a:t>相关基础理论的研究。</a:t>
            </a:r>
            <a:endParaRPr lang="zh-CN" altLang="en-US" sz="2200" b="1">
              <a:latin typeface="等线" panose="02010600030101010101" charset="-122"/>
              <a:ea typeface="等线" panose="02010600030101010101" charset="-122"/>
              <a:cs typeface="等线" panose="02010600030101010101" charset="-122"/>
            </a:endParaRPr>
          </a:p>
          <a:p>
            <a:pPr marL="0" indent="0">
              <a:buNone/>
            </a:pPr>
            <a:r>
              <a:rPr lang="en-US" altLang="zh-CN" sz="2200" b="1">
                <a:solidFill>
                  <a:schemeClr val="accent1">
                    <a:lumMod val="75000"/>
                  </a:schemeClr>
                </a:solidFill>
                <a:uFillTx/>
                <a:latin typeface="等线" panose="02010600030101010101" charset="-122"/>
                <a:ea typeface="等线" panose="02010600030101010101" charset="-122"/>
                <a:cs typeface="等线" panose="02010600030101010101" charset="-122"/>
              </a:rPr>
              <a:t>  </a:t>
            </a:r>
            <a:r>
              <a:rPr lang="en-US" altLang="zh-CN" sz="2200" b="1">
                <a:solidFill>
                  <a:schemeClr val="accent1">
                    <a:lumMod val="50000"/>
                  </a:schemeClr>
                </a:solidFill>
                <a:uFillTx/>
                <a:latin typeface="等线" panose="02010600030101010101" charset="-122"/>
                <a:ea typeface="等线" panose="02010600030101010101" charset="-122"/>
                <a:cs typeface="等线" panose="02010600030101010101" charset="-122"/>
              </a:rPr>
              <a:t>  </a:t>
            </a:r>
            <a:r>
              <a:rPr lang="zh-CN" altLang="en-US" sz="2200" b="1">
                <a:solidFill>
                  <a:srgbClr val="00B0F0"/>
                </a:solidFill>
                <a:uFillTx/>
                <a:latin typeface="等线" panose="02010600030101010101" charset="-122"/>
                <a:ea typeface="等线" panose="02010600030101010101" charset="-122"/>
                <a:cs typeface="等线" panose="02010600030101010101" charset="-122"/>
              </a:rPr>
              <a:t>对传感器的应用程度能够大体反映出国家的科技经济实力。目前，从全球总体情况来看，美国、日本等少数经济发达国家占据了传感器市场70%以上份额，发展中国家所占份额相对较少。其中，市场规模最大的3个国家分别是美国、日本、德国，分别占据了传感器市场整体份额的29.0%、19.5%、11.3%。未来，随着发展中国家经济的持续增长，对传感器的研究与应用的需求也将大幅增加。</a:t>
            </a:r>
            <a:endParaRPr lang="zh-CN" altLang="en-US" sz="2200" b="1">
              <a:solidFill>
                <a:srgbClr val="00B0F0"/>
              </a:solidFill>
              <a:uFillTx/>
              <a:latin typeface="等线" panose="02010600030101010101" charset="-122"/>
              <a:ea typeface="等线" panose="02010600030101010101" charset="-122"/>
              <a:cs typeface="等线" panose="02010600030101010101" charset="-122"/>
            </a:endParaRPr>
          </a:p>
        </p:txBody>
      </p:sp>
      <p:sp>
        <p:nvSpPr>
          <p:cNvPr id="4" name="标题 1"/>
          <p:cNvSpPr>
            <a:spLocks noGrp="1"/>
          </p:cNvSpPr>
          <p:nvPr/>
        </p:nvSpPr>
        <p:spPr>
          <a:xfrm>
            <a:off x="2939415" y="0"/>
            <a:ext cx="731075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uFillTx/>
                <a:latin typeface="Times New Roman" panose="02020603050405020304" charset="0"/>
                <a:ea typeface="宋体" panose="02010600030101010101" pitchFamily="2" charset="-122"/>
                <a:sym typeface="+mn-ea"/>
                <a:hlinkClick r:id="rId1"/>
              </a:rPr>
              <a:t>1.1  </a:t>
            </a:r>
            <a:r>
              <a:rPr lang="zh-CN" b="1">
                <a:uFillTx/>
                <a:ea typeface="宋体" panose="02010600030101010101" pitchFamily="2" charset="-122"/>
                <a:sym typeface="+mn-ea"/>
                <a:hlinkClick r:id="rId1"/>
              </a:rPr>
              <a:t>无线传感器网络的发展</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b="1">
                <a:uFillTx/>
                <a:latin typeface="Times New Roman" panose="02020603050405020304" charset="0"/>
                <a:ea typeface="宋体" panose="02010600030101010101" pitchFamily="2" charset="-122"/>
                <a:sym typeface="+mn-ea"/>
                <a:hlinkClick r:id="rId1"/>
              </a:rPr>
              <a:t>1.1  </a:t>
            </a:r>
            <a:r>
              <a:rPr lang="zh-CN" b="1">
                <a:uFillTx/>
                <a:ea typeface="宋体" panose="02010600030101010101" pitchFamily="2" charset="-122"/>
                <a:sym typeface="+mn-ea"/>
                <a:hlinkClick r:id="rId1"/>
              </a:rPr>
              <a:t>无线传感器网络的发展</a:t>
            </a:r>
            <a:endParaRPr lang="zh-CN" altLang="en-US"/>
          </a:p>
        </p:txBody>
      </p:sp>
      <p:sp>
        <p:nvSpPr>
          <p:cNvPr id="100" name="文本框 99"/>
          <p:cNvSpPr txBox="1"/>
          <p:nvPr/>
        </p:nvSpPr>
        <p:spPr>
          <a:xfrm>
            <a:off x="589915" y="1479550"/>
            <a:ext cx="10652125" cy="5205095"/>
          </a:xfrm>
          <a:prstGeom prst="rect">
            <a:avLst/>
          </a:prstGeom>
          <a:noFill/>
          <a:ln w="9525">
            <a:noFill/>
          </a:ln>
        </p:spPr>
        <p:txBody>
          <a:bodyPr wrap="square">
            <a:spAutoFit/>
          </a:bodyPr>
          <a:p>
            <a:pPr indent="0" algn="l">
              <a:lnSpc>
                <a:spcPct val="90000"/>
              </a:lnSpc>
              <a:spcBef>
                <a:spcPts val="1000"/>
              </a:spcBef>
              <a:buClrTx/>
              <a:buSzTx/>
              <a:buFont typeface="Arial" panose="020B0604020202020204" pitchFamily="34" charset="0"/>
              <a:buNone/>
            </a:pPr>
            <a:r>
              <a:rPr lang="en-US" sz="2200" b="1">
                <a:latin typeface="等线" panose="02010600030101010101" charset="-122"/>
                <a:ea typeface="等线" panose="02010600030101010101" charset="-122"/>
                <a:cs typeface="等线" panose="02010600030101010101" charset="-122"/>
              </a:rPr>
              <a:t>我国在20世纪80~</a:t>
            </a:r>
            <a:r>
              <a:rPr lang="en-US" sz="2200" b="1">
                <a:latin typeface="等线" panose="02010600030101010101" charset="-122"/>
                <a:ea typeface="等线" panose="02010600030101010101" charset="-122"/>
                <a:cs typeface="等线" panose="02010600030101010101" charset="-122"/>
              </a:rPr>
              <a:t>90年代将传感器技术列入国家重点攻关项目，开展了以机械、力敏、气敏、湿敏、生物敏为主的五大敏传感技术研究。</a:t>
            </a:r>
            <a:endParaRPr lang="en-US" sz="2200" b="1">
              <a:latin typeface="等线" panose="02010600030101010101" charset="-122"/>
              <a:ea typeface="等线" panose="02010600030101010101" charset="-122"/>
              <a:cs typeface="等线" panose="02010600030101010101" charset="-122"/>
            </a:endParaRPr>
          </a:p>
          <a:p>
            <a:pPr marL="228600" indent="-228600" algn="l">
              <a:lnSpc>
                <a:spcPct val="90000"/>
              </a:lnSpc>
              <a:spcBef>
                <a:spcPts val="1000"/>
              </a:spcBef>
              <a:buClrTx/>
              <a:buSzTx/>
              <a:buFont typeface="Arial" panose="020B0604020202020204" pitchFamily="34" charset="0"/>
              <a:buChar char="•"/>
            </a:pPr>
            <a:r>
              <a:rPr lang="en-US" sz="2200" b="1">
                <a:latin typeface="等线" panose="02010600030101010101" charset="-122"/>
                <a:ea typeface="等线" panose="02010600030101010101" charset="-122"/>
                <a:cs typeface="等线" panose="02010600030101010101" charset="-122"/>
                <a:sym typeface="+mn-ea"/>
              </a:rPr>
              <a:t>1999年</a:t>
            </a:r>
            <a:r>
              <a:rPr lang="zh-CN" altLang="en-US" sz="2200" b="1">
                <a:latin typeface="等线" panose="02010600030101010101" charset="-122"/>
                <a:ea typeface="等线" panose="02010600030101010101" charset="-122"/>
                <a:cs typeface="等线" panose="02010600030101010101" charset="-122"/>
                <a:sym typeface="+mn-ea"/>
              </a:rPr>
              <a:t>，</a:t>
            </a:r>
            <a:r>
              <a:rPr lang="en-US" sz="2200" b="1">
                <a:latin typeface="等线" panose="02010600030101010101" charset="-122"/>
                <a:ea typeface="等线" panose="02010600030101010101" charset="-122"/>
                <a:cs typeface="等线" panose="02010600030101010101" charset="-122"/>
              </a:rPr>
              <a:t>首次正式启动——中国科学院《知识创新工程</a:t>
            </a:r>
            <a:r>
              <a:rPr lang="zh-CN" altLang="en-US" sz="2200" b="1">
                <a:latin typeface="等线" panose="02010600030101010101" charset="-122"/>
                <a:ea typeface="等线" panose="02010600030101010101" charset="-122"/>
                <a:cs typeface="等线" panose="02010600030101010101" charset="-122"/>
              </a:rPr>
              <a:t>试点</a:t>
            </a:r>
            <a:r>
              <a:rPr lang="en-US" sz="2200" b="1">
                <a:latin typeface="等线" panose="02010600030101010101" charset="-122"/>
                <a:ea typeface="等线" panose="02010600030101010101" charset="-122"/>
                <a:cs typeface="等线" panose="02010600030101010101" charset="-122"/>
              </a:rPr>
              <a:t>领域方向研究》的“信息与自动化领域研究报告”中，无线传感器网络是该领域的五大重点项目之一。</a:t>
            </a:r>
            <a:endParaRPr lang="en-US" sz="2200" b="1">
              <a:latin typeface="等线" panose="02010600030101010101" charset="-122"/>
              <a:ea typeface="等线" panose="02010600030101010101" charset="-122"/>
              <a:cs typeface="等线" panose="02010600030101010101" charset="-122"/>
            </a:endParaRPr>
          </a:p>
          <a:p>
            <a:pPr marL="228600" indent="-228600" algn="l">
              <a:lnSpc>
                <a:spcPct val="90000"/>
              </a:lnSpc>
              <a:spcBef>
                <a:spcPts val="1000"/>
              </a:spcBef>
              <a:buClrTx/>
              <a:buSzTx/>
              <a:buFont typeface="Arial" panose="020B0604020202020204" pitchFamily="34" charset="0"/>
              <a:buChar char="•"/>
            </a:pPr>
            <a:r>
              <a:rPr lang="en-US" sz="2200" b="1">
                <a:latin typeface="等线" panose="02010600030101010101" charset="-122"/>
                <a:ea typeface="等线" panose="02010600030101010101" charset="-122"/>
                <a:cs typeface="等线" panose="02010600030101010101" charset="-122"/>
              </a:rPr>
              <a:t>20世纪90年代后期和21世纪初，出现了基于现场总线技术的智能传感器网络。</a:t>
            </a:r>
            <a:endParaRPr lang="en-US" sz="2200" b="1">
              <a:latin typeface="等线" panose="02010600030101010101" charset="-122"/>
              <a:ea typeface="等线" panose="02010600030101010101" charset="-122"/>
              <a:cs typeface="等线" panose="02010600030101010101" charset="-122"/>
            </a:endParaRPr>
          </a:p>
          <a:p>
            <a:pPr marL="228600" indent="-228600" algn="l">
              <a:lnSpc>
                <a:spcPct val="90000"/>
              </a:lnSpc>
              <a:spcBef>
                <a:spcPts val="1000"/>
              </a:spcBef>
              <a:buClrTx/>
              <a:buSzTx/>
              <a:buFont typeface="Arial" panose="020B0604020202020204" pitchFamily="34" charset="0"/>
              <a:buChar char="•"/>
            </a:pPr>
            <a:r>
              <a:rPr lang="en-US" sz="2200" b="1">
                <a:solidFill>
                  <a:schemeClr val="tx1"/>
                </a:solidFill>
                <a:uFillTx/>
                <a:latin typeface="等线" panose="02010600030101010101" charset="-122"/>
                <a:ea typeface="等线" panose="02010600030101010101" charset="-122"/>
                <a:cs typeface="等线" panose="02010600030101010101" charset="-122"/>
                <a:sym typeface="+mn-ea"/>
              </a:rPr>
              <a:t>近年来，中国科学院、清华大学、南京大学、北京邮电大学等一批高校对无线传感器网络展开了相关的研究，并且取得了一定的研究成果。</a:t>
            </a:r>
            <a:endParaRPr lang="en-US" sz="22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200" b="1">
                <a:latin typeface="等线" panose="02010600030101010101" charset="-122"/>
                <a:ea typeface="等线" panose="02010600030101010101" charset="-122"/>
                <a:cs typeface="等线" panose="02010600030101010101" charset="-122"/>
              </a:rPr>
              <a:t>    </a:t>
            </a:r>
            <a:endParaRPr lang="en-US" sz="2200" b="1">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lang="en-US" sz="2200" b="1">
                <a:latin typeface="等线" panose="02010600030101010101" charset="-122"/>
                <a:ea typeface="等线" panose="02010600030101010101" charset="-122"/>
                <a:cs typeface="等线" panose="02010600030101010101" charset="-122"/>
              </a:rPr>
              <a:t>    </a:t>
            </a:r>
            <a:r>
              <a:rPr sz="2200" b="1">
                <a:solidFill>
                  <a:srgbClr val="00B0F0"/>
                </a:solidFill>
                <a:uFillTx/>
                <a:latin typeface="等线" panose="02010600030101010101" charset="-122"/>
                <a:ea typeface="等线" panose="02010600030101010101" charset="-122"/>
                <a:cs typeface="等线" panose="02010600030101010101" charset="-122"/>
              </a:rPr>
              <a:t>无线传感器网络的不断</a:t>
            </a:r>
            <a:r>
              <a:rPr lang="zh-CN" sz="2200" b="1">
                <a:solidFill>
                  <a:srgbClr val="00B0F0"/>
                </a:solidFill>
                <a:uFillTx/>
                <a:latin typeface="等线" panose="02010600030101010101" charset="-122"/>
                <a:ea typeface="等线" panose="02010600030101010101" charset="-122"/>
                <a:cs typeface="等线" panose="02010600030101010101" charset="-122"/>
              </a:rPr>
              <a:t>广泛</a:t>
            </a:r>
            <a:r>
              <a:rPr sz="2200" b="1">
                <a:solidFill>
                  <a:srgbClr val="00B0F0"/>
                </a:solidFill>
                <a:uFillTx/>
                <a:latin typeface="等线" panose="02010600030101010101" charset="-122"/>
                <a:ea typeface="等线" panose="02010600030101010101" charset="-122"/>
                <a:cs typeface="等线" panose="02010600030101010101" charset="-122"/>
                <a:sym typeface="+mn-ea"/>
              </a:rPr>
              <a:t>深入</a:t>
            </a:r>
            <a:endParaRPr sz="2200" b="1">
              <a:solidFill>
                <a:srgbClr val="00B0F0"/>
              </a:solidFill>
              <a:uFillTx/>
              <a:latin typeface="等线" panose="02010600030101010101" charset="-122"/>
              <a:ea typeface="等线" panose="02010600030101010101" charset="-122"/>
              <a:cs typeface="等线" panose="02010600030101010101" charset="-122"/>
              <a:sym typeface="+mn-ea"/>
            </a:endParaRPr>
          </a:p>
          <a:p>
            <a:pPr indent="0" algn="l">
              <a:lnSpc>
                <a:spcPct val="90000"/>
              </a:lnSpc>
              <a:spcBef>
                <a:spcPts val="1000"/>
              </a:spcBef>
              <a:buClrTx/>
              <a:buSzTx/>
              <a:buFont typeface="Arial" panose="020B0604020202020204" pitchFamily="34" charset="0"/>
              <a:buNone/>
            </a:pPr>
            <a:r>
              <a:rPr sz="2200" b="1">
                <a:solidFill>
                  <a:srgbClr val="00B0F0"/>
                </a:solidFill>
                <a:uFillTx/>
                <a:latin typeface="等线" panose="02010600030101010101" charset="-122"/>
                <a:ea typeface="等线" panose="02010600030101010101" charset="-122"/>
                <a:cs typeface="等线" panose="02010600030101010101" charset="-122"/>
              </a:rPr>
              <a:t>发展依赖于各项相关技术的发展，从</a:t>
            </a:r>
            <a:endParaRPr sz="2200" b="1">
              <a:solidFill>
                <a:srgbClr val="00B0F0"/>
              </a:solidFill>
              <a:uFillTx/>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r>
              <a:rPr sz="2200" b="1">
                <a:solidFill>
                  <a:srgbClr val="00B0F0"/>
                </a:solidFill>
                <a:uFillTx/>
                <a:latin typeface="等线" panose="02010600030101010101" charset="-122"/>
                <a:ea typeface="等线" panose="02010600030101010101" charset="-122"/>
                <a:cs typeface="等线" panose="02010600030101010101" charset="-122"/>
              </a:rPr>
              <a:t>传感器网络技术的发展过程可见一斑</a:t>
            </a:r>
            <a:r>
              <a:rPr lang="zh-CN" sz="2200" b="1">
                <a:solidFill>
                  <a:srgbClr val="00B0F0"/>
                </a:solidFill>
                <a:uFillTx/>
                <a:latin typeface="等线" panose="02010600030101010101" charset="-122"/>
                <a:ea typeface="等线" panose="02010600030101010101" charset="-122"/>
                <a:cs typeface="等线" panose="02010600030101010101" charset="-122"/>
              </a:rPr>
              <a:t>。</a:t>
            </a:r>
            <a:endParaRPr lang="zh-CN" sz="2200" b="1">
              <a:solidFill>
                <a:srgbClr val="00B0F0"/>
              </a:solidFill>
              <a:uFillTx/>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endParaRPr lang="zh-CN" sz="2200" b="1">
              <a:solidFill>
                <a:srgbClr val="00B0F0"/>
              </a:solidFill>
              <a:uFillTx/>
              <a:latin typeface="等线" panose="02010600030101010101" charset="-122"/>
              <a:ea typeface="等线" panose="02010600030101010101" charset="-122"/>
              <a:cs typeface="等线" panose="02010600030101010101" charset="-122"/>
            </a:endParaRPr>
          </a:p>
          <a:p>
            <a:pPr indent="0" algn="l">
              <a:lnSpc>
                <a:spcPct val="90000"/>
              </a:lnSpc>
              <a:spcBef>
                <a:spcPts val="1000"/>
              </a:spcBef>
              <a:buClrTx/>
              <a:buSzTx/>
              <a:buFont typeface="Arial" panose="020B0604020202020204" pitchFamily="34" charset="0"/>
              <a:buNone/>
            </a:pPr>
            <a:endParaRPr lang="zh-CN" sz="2200" b="1">
              <a:solidFill>
                <a:srgbClr val="00B0F0"/>
              </a:solidFill>
              <a:uFillTx/>
              <a:latin typeface="等线" panose="02010600030101010101" charset="-122"/>
              <a:ea typeface="等线" panose="02010600030101010101" charset="-122"/>
              <a:cs typeface="等线" panose="02010600030101010101" charset="-122"/>
            </a:endParaRPr>
          </a:p>
        </p:txBody>
      </p:sp>
      <p:graphicFrame>
        <p:nvGraphicFramePr>
          <p:cNvPr id="5" name="表格 4"/>
          <p:cNvGraphicFramePr/>
          <p:nvPr>
            <p:custDataLst>
              <p:tags r:id="rId2"/>
            </p:custDataLst>
          </p:nvPr>
        </p:nvGraphicFramePr>
        <p:xfrm>
          <a:off x="5708015" y="4150360"/>
          <a:ext cx="5391150" cy="2341245"/>
        </p:xfrm>
        <a:graphic>
          <a:graphicData uri="http://schemas.openxmlformats.org/drawingml/2006/table">
            <a:tbl>
              <a:tblPr firstRow="1" bandRow="1">
                <a:tableStyleId>{5940675A-B579-460E-94D1-54222C63F5DA}</a:tableStyleId>
              </a:tblPr>
              <a:tblGrid>
                <a:gridCol w="1973580"/>
                <a:gridCol w="1861185"/>
                <a:gridCol w="1556385"/>
              </a:tblGrid>
              <a:tr h="476885">
                <a:tc>
                  <a:txBody>
                    <a:bodyPr/>
                    <a:p>
                      <a:pPr indent="0" algn="ctr">
                        <a:buNone/>
                      </a:pPr>
                      <a:r>
                        <a:rPr lang="en-US" sz="2200" b="0">
                          <a:latin typeface="Times New Roman" panose="02020603050405020304" charset="0"/>
                          <a:cs typeface="Times New Roman" panose="02020603050405020304" charset="0"/>
                        </a:rPr>
                        <a:t>年代</a:t>
                      </a:r>
                      <a:endParaRPr lang="en-US" altLang="en-US" sz="22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连接</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覆盖</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8630">
                <a:tc>
                  <a:txBody>
                    <a:bodyPr/>
                    <a:p>
                      <a:pPr indent="0" algn="ctr">
                        <a:buNone/>
                      </a:pPr>
                      <a:r>
                        <a:rPr lang="en-US" sz="2200" b="0">
                          <a:latin typeface="Times New Roman" panose="02020603050405020304" charset="0"/>
                          <a:ea typeface="宋体" panose="02010600030101010101" pitchFamily="2" charset="-122"/>
                          <a:cs typeface="Times New Roman" panose="02020603050405020304" charset="0"/>
                        </a:rPr>
                        <a:t>1965~1979</a:t>
                      </a:r>
                      <a:endParaRPr lang="en-US" altLang="en-US" sz="22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直接连接</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点覆盖</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8470">
                <a:tc>
                  <a:txBody>
                    <a:bodyPr/>
                    <a:p>
                      <a:pPr indent="0" algn="ctr">
                        <a:buNone/>
                      </a:pPr>
                      <a:r>
                        <a:rPr lang="en-US" sz="2200" b="0">
                          <a:latin typeface="Times New Roman" panose="02020603050405020304" charset="0"/>
                          <a:ea typeface="宋体" panose="02010600030101010101" pitchFamily="2" charset="-122"/>
                          <a:cs typeface="Times New Roman" panose="02020603050405020304" charset="0"/>
                        </a:rPr>
                        <a:t>1980~1994</a:t>
                      </a:r>
                      <a:endParaRPr lang="en-US" altLang="en-US" sz="22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接口连接</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线覆盖</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78790">
                <a:tc>
                  <a:txBody>
                    <a:bodyPr/>
                    <a:p>
                      <a:pPr indent="0" algn="ctr">
                        <a:buNone/>
                      </a:pPr>
                      <a:r>
                        <a:rPr lang="en-US" sz="2200" b="0">
                          <a:latin typeface="Times New Roman" panose="02020603050405020304" charset="0"/>
                          <a:ea typeface="宋体" panose="02010600030101010101" pitchFamily="2" charset="-122"/>
                          <a:cs typeface="Times New Roman" panose="02020603050405020304" charset="0"/>
                        </a:rPr>
                        <a:t>1995~2004</a:t>
                      </a:r>
                      <a:endParaRPr lang="en-US" altLang="en-US" sz="22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总线连接</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面覆盖</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8470">
                <a:tc>
                  <a:txBody>
                    <a:bodyPr/>
                    <a:p>
                      <a:pPr indent="0" algn="ctr">
                        <a:buNone/>
                      </a:pPr>
                      <a:r>
                        <a:rPr lang="en-US" sz="2200" b="0">
                          <a:latin typeface="Times New Roman" panose="02020603050405020304" charset="0"/>
                          <a:ea typeface="宋体" panose="02010600030101010101" pitchFamily="2" charset="-122"/>
                          <a:cs typeface="Times New Roman" panose="02020603050405020304" charset="0"/>
                        </a:rPr>
                        <a:t>2005~至今</a:t>
                      </a:r>
                      <a:endParaRPr lang="en-US" altLang="en-US" sz="2200" b="0">
                        <a:latin typeface="Times New Roman" panose="02020603050405020304" charset="0"/>
                        <a:ea typeface="宋体" panose="02010600030101010101" pitchFamily="2" charset="-122"/>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网络连接</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域覆盖</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98800" y="1060450"/>
            <a:ext cx="6609715" cy="951230"/>
          </a:xfrm>
        </p:spPr>
        <p:txBody>
          <a:bodyPr/>
          <a:p>
            <a:r>
              <a:rPr lang="zh-CN" sz="2800" b="1">
                <a:solidFill>
                  <a:srgbClr val="000000"/>
                </a:solidFill>
                <a:latin typeface="+mn-lt"/>
                <a:ea typeface="+mn-ea"/>
                <a:cs typeface="Times New Roman" panose="02020603050405020304" charset="0"/>
                <a:sym typeface="+mn-ea"/>
              </a:rPr>
              <a:t>无线传感器网络技术发展的过程</a:t>
            </a:r>
            <a:endParaRPr lang="zh-CN" altLang="en-US"/>
          </a:p>
        </p:txBody>
      </p:sp>
      <p:pic>
        <p:nvPicPr>
          <p:cNvPr id="7" name="图片 6" descr="C:\Users\DELL\Desktop\图片1.png图片1"/>
          <p:cNvPicPr/>
          <p:nvPr>
            <p:custDataLst>
              <p:tags r:id="rId1"/>
            </p:custDataLst>
          </p:nvPr>
        </p:nvPicPr>
        <p:blipFill>
          <a:blip r:embed="rId2">
            <a:clrChange>
              <a:clrFrom>
                <a:srgbClr val="FFFFFF">
                  <a:alpha val="100000"/>
                </a:srgbClr>
              </a:clrFrom>
              <a:clrTo>
                <a:srgbClr val="FFFFFF">
                  <a:alpha val="100000"/>
                  <a:alpha val="0"/>
                </a:srgbClr>
              </a:clrTo>
            </a:clrChange>
          </a:blip>
          <a:srcRect/>
          <a:stretch>
            <a:fillRect/>
          </a:stretch>
        </p:blipFill>
        <p:spPr bwMode="auto">
          <a:xfrm>
            <a:off x="1831658" y="1911033"/>
            <a:ext cx="8678545" cy="4644390"/>
          </a:xfrm>
          <a:prstGeom prst="rect">
            <a:avLst/>
          </a:prstGeom>
          <a:noFill/>
          <a:ln w="0" cmpd="sng">
            <a:solidFill>
              <a:srgbClr val="0000FF"/>
            </a:solidFill>
            <a:prstDash val="solid"/>
            <a:miter lim="800000"/>
            <a:headEnd/>
            <a:tailEnd/>
          </a:ln>
        </p:spPr>
      </p:pic>
      <p:sp>
        <p:nvSpPr>
          <p:cNvPr id="8" name="标题 1"/>
          <p:cNvSpPr>
            <a:spLocks noGrp="1"/>
          </p:cNvSpPr>
          <p:nvPr>
            <p:custDataLst>
              <p:tags r:id="rId3"/>
            </p:custDataLst>
          </p:nvPr>
        </p:nvSpPr>
        <p:spPr>
          <a:xfrm>
            <a:off x="513715" y="0"/>
            <a:ext cx="731075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uFillTx/>
                <a:latin typeface="Times New Roman" panose="02020603050405020304" charset="0"/>
                <a:ea typeface="宋体" panose="02010600030101010101" pitchFamily="2" charset="-122"/>
                <a:sym typeface="+mn-ea"/>
                <a:hlinkClick r:id="rId4"/>
              </a:rPr>
              <a:t>1.1  </a:t>
            </a:r>
            <a:r>
              <a:rPr lang="zh-CN" b="1">
                <a:uFillTx/>
                <a:ea typeface="宋体" panose="02010600030101010101" pitchFamily="2" charset="-122"/>
                <a:sym typeface="+mn-ea"/>
                <a:hlinkClick r:id="rId4"/>
              </a:rPr>
              <a:t>无线传感器网络的发展</a:t>
            </a:r>
            <a:endParaRPr lang="zh-CN" altLang="en-US"/>
          </a:p>
        </p:txBody>
      </p:sp>
    </p:spTree>
  </p:cSld>
  <p:clrMapOvr>
    <a:masterClrMapping/>
  </p:clrMapOvr>
</p:sld>
</file>

<file path=ppt/tags/tag1.xml><?xml version="1.0" encoding="utf-8"?>
<p:tagLst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450"/>
  <p:tag name="KSO_WM_UNIT_ID" val="custom20204450_4*a*1"/>
  <p:tag name="KSO_WM_UNIT_ISNUMDGMTITLE" val="0"/>
  <p:tag name="KSO_WM_UNIT_TEXT_FILL_FORE_SCHEMECOLOR_INDEX" val="13"/>
  <p:tag name="KSO_WM_UNIT_TEXT_FILL_TYPE" val="1"/>
  <p:tag name="KSO_WM_UNIT_USESOURCEFORMAT_APPLY" val="1"/>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UNIT_TABLE_BEAUTIFY" val="smartTable{70df578e-24b9-478e-b273-1f1805e43ffa}"/>
  <p:tag name="TABLE_ENDDRAG_ORIGIN_RECT" val="707*381"/>
  <p:tag name="TABLE_ENDDRAG_RECT" val="119*118*707*381"/>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UNIT_PLACING_PICTURE_USER_VIEWPORT" val="{&quot;height&quot;:1429.348031496063,&quot;width&quot;:1891.1370078740158}"/>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450"/>
  <p:tag name="KSO_WM_UNIT_ID" val="custom20204450_4*a*1"/>
  <p:tag name="KSO_WM_UNIT_ISNUMDGMTITLE" val="0"/>
  <p:tag name="KSO_WM_UNIT_TEXT_FILL_FORE_SCHEMECOLOR_INDEX" val="13"/>
  <p:tag name="KSO_WM_UNIT_TEXT_FILL_TYPE" val="1"/>
  <p:tag name="KSO_WM_UNIT_USESOURCEFORMAT_APPLY" val="1"/>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UNIT_TABLE_BEAUTIFY" val="smartTable{30035feb-ca37-463b-8124-9e3c5f516f0a}"/>
  <p:tag name="TABLE_ENDDRAG_ORIGIN_RECT" val="578*286"/>
  <p:tag name="TABLE_ENDDRAG_RECT" val="287*221*578*286"/>
</p:tagLst>
</file>

<file path=ppt/tags/tag27.xml><?xml version="1.0" encoding="utf-8"?>
<p:tagLst xmlns:p="http://schemas.openxmlformats.org/presentationml/2006/main">
  <p:tag name="KSO_WM_UNIT_TABLE_BEAUTIFY" val="smartTable{e9eb71ef-9cb7-4a4e-9561-15e64a3f4aa7}"/>
  <p:tag name="TABLE_ENDDRAG_ORIGIN_RECT" val="485*277"/>
  <p:tag name="TABLE_ENDDRAG_RECT" val="464*244*485*277"/>
</p:tagLst>
</file>

<file path=ppt/tags/tag28.xml><?xml version="1.0" encoding="utf-8"?>
<p:tagLst xmlns:p="http://schemas.openxmlformats.org/presentationml/2006/main">
  <p:tag name="KSO_WM_UNIT_ISCONTENTSTITLE" val="0"/>
  <p:tag name="KSO_WM_UNIT_ISNUMDGMTITLE" val="0"/>
  <p:tag name="KSO_WM_UNIT_NOCLEAR" val="1"/>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193369_54*a*1"/>
  <p:tag name="KSO_WM_TEMPLATE_CATEGORY" val="custom"/>
  <p:tag name="KSO_WM_TEMPLATE_INDEX" val="20193369"/>
  <p:tag name="KSO_WM_UNIT_LAYERLEVEL" val="1"/>
  <p:tag name="KSO_WM_TAG_VERSION" val="1.0"/>
  <p:tag name="KSO_WM_BEAUTIFY_FLAG" val="#wm#"/>
  <p:tag name="KSO_WM_UNIT_PRESET_TEXT" val="THANKS"/>
  <p:tag name="KSO_WM_UNIT_DEFAULT_FONT" val="24;80;4"/>
  <p:tag name="KSO_WM_UNIT_BLOCK" val="0"/>
  <p:tag name="KSO_WM_UNIT_DEC_AREA_ID" val="29d931bbccae4e79a9c5d395ee684df6"/>
  <p:tag name="KSO_WM_CHIP_GROUPID" val="5ebdf5a90ac41c4a0a525507"/>
  <p:tag name="KSO_WM_CHIP_XID" val="5ebdf5a90ac41c4a0a525508"/>
  <p:tag name="KSO_WM_CHIP_FILLAREA_FILL_RULE" val="{&quot;fill_align&quot;:&quot;cm&quot;,&quot;fill_mode&quot;:&quot;adaptive&quot;,&quot;sacle_strategy&quot;:&quot;smart&quot;}"/>
  <p:tag name="KSO_WM_ASSEMBLE_CHIP_INDEX" val="c35d8afa0f0641e58b128f4a92c6b79a"/>
  <p:tag name="KSO_WM_UNIT_TEXT_FILL_FORE_SCHEMECOLOR_INDEX_BRIGHTNESS" val="0.15"/>
  <p:tag name="KSO_WM_UNIT_TEXT_FILL_FORE_SCHEMECOLOR_INDEX" val="13"/>
  <p:tag name="KSO_WM_UNIT_TEXT_FILL_TYPE" val="1"/>
</p:tagLst>
</file>

<file path=ppt/tags/tag29.xml><?xml version="1.0" encoding="utf-8"?>
<p:tagLst xmlns:p="http://schemas.openxmlformats.org/presentationml/2006/main">
  <p:tag name="KSO_WPP_MARK_KEY" val="2dbde2dd-42fe-4195-8bc9-66dc183838d1"/>
  <p:tag name="COMMONDATA" val="eyJoZGlkIjoiYmNlYWRiMTM4YmE0MDkyMzUwZTUwNGQyMmZmMjVhMmEifQ=="/>
</p:tagLst>
</file>

<file path=ppt/tags/tag3.xml><?xml version="1.0" encoding="utf-8"?>
<p:tagLst xmlns:p="http://schemas.openxmlformats.org/presentationml/2006/main">
  <p:tag name="KSO_WM_UNIT_TABLE_BEAUTIFY" val="smartTable{6babfb96-4ff2-4aaf-89c3-a85722b01672}"/>
  <p:tag name="TABLE_ENDDRAG_ORIGIN_RECT" val="424*212"/>
  <p:tag name="TABLE_ENDDRAG_RECT" val="507*315*424*212"/>
</p:tagLst>
</file>

<file path=ppt/tags/tag4.xml><?xml version="1.0" encoding="utf-8"?>
<p:tagLst xmlns:p="http://schemas.openxmlformats.org/presentationml/2006/main">
  <p:tag name="KSO_WM_UNIT_PLACING_PICTURE_USER_VIEWPORT" val="{&quot;height&quot;:6350.311811023622,&quot;width&quot;:11339.842519685038}"/>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UNIT_TABLE_BEAUTIFY" val="smartTable{7d5e9573-a934-46c0-8660-6ae7f8dd9777}"/>
  <p:tag name="TABLE_ENDDRAG_ORIGIN_RECT" val="723*282"/>
  <p:tag name="TABLE_ENDDRAG_RECT" val="168*190*723*282"/>
</p:tagLst>
</file>

<file path=ppt/tags/tag7.xml><?xml version="1.0" encoding="utf-8"?>
<p:tagLst xmlns:p="http://schemas.openxmlformats.org/presentationml/2006/main">
  <p:tag name="KSO_WM_UNIT_TABLE_BEAUTIFY" val="smartTable{26267b12-e134-4158-a46a-661999180f29}"/>
  <p:tag name="TABLE_ENDDRAG_ORIGIN_RECT" val="743*343"/>
  <p:tag name="TABLE_ENDDRAG_RECT" val="102*166*743*343"/>
</p:tagLst>
</file>

<file path=ppt/tags/tag8.xml><?xml version="1.0" encoding="utf-8"?>
<p:tagLst xmlns:p="http://schemas.openxmlformats.org/presentationml/2006/main">
  <p:tag name="KSO_WM_UNIT_TABLE_BEAUTIFY" val="smartTable{57edce03-5e98-4eef-83be-fa69411c7d6a}"/>
  <p:tag name="TABLE_ENDDRAG_ORIGIN_RECT" val="710*378"/>
  <p:tag name="TABLE_ENDDRAG_RECT" val="146*116*710*378"/>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13392</Words>
  <Application>WPS 演示</Application>
  <PresentationFormat>宽屏</PresentationFormat>
  <Paragraphs>751</Paragraphs>
  <Slides>50</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67" baseType="lpstr">
      <vt:lpstr>Arial</vt:lpstr>
      <vt:lpstr>宋体</vt:lpstr>
      <vt:lpstr>Wingdings</vt:lpstr>
      <vt:lpstr>汉仪中宋简</vt:lpstr>
      <vt:lpstr>黑体</vt:lpstr>
      <vt:lpstr>等线</vt:lpstr>
      <vt:lpstr>楷体</vt:lpstr>
      <vt:lpstr>微软雅黑</vt:lpstr>
      <vt:lpstr>Times New Roman</vt:lpstr>
      <vt:lpstr>Arial Unicode MS</vt:lpstr>
      <vt:lpstr>等线 Light</vt:lpstr>
      <vt:lpstr>Calibri</vt:lpstr>
      <vt:lpstr>华文新魏</vt:lpstr>
      <vt:lpstr>Wingdings</vt:lpstr>
      <vt:lpstr>汉仪旗黑-85S</vt:lpstr>
      <vt:lpstr>Office 主题​​</vt:lpstr>
      <vt:lpstr>Visio.Drawing.11</vt:lpstr>
      <vt:lpstr>无线传感器网络（微课视频版）</vt:lpstr>
      <vt:lpstr>第1章</vt:lpstr>
      <vt:lpstr>PowerPoint 演示文稿</vt:lpstr>
      <vt:lpstr>PowerPoint 演示文稿</vt:lpstr>
      <vt:lpstr>第1章  无线传感器网络概述</vt:lpstr>
      <vt:lpstr>1.1  无线传感器网络的发展</vt:lpstr>
      <vt:lpstr>PowerPoint 演示文稿</vt:lpstr>
      <vt:lpstr>1.1  无线传感器网络的发展</vt:lpstr>
      <vt:lpstr>无线传感器网络技术发展的过程</vt:lpstr>
      <vt:lpstr>1.1  无线传感器网络的发展</vt:lpstr>
      <vt:lpstr>PowerPoint 演示文稿</vt:lpstr>
      <vt:lpstr>PowerPoint 演示文稿</vt:lpstr>
      <vt:lpstr>PowerPoint 演示文稿</vt:lpstr>
      <vt:lpstr>PowerPoint 演示文稿</vt:lpstr>
      <vt:lpstr>PowerPoint 演示文稿</vt:lpstr>
      <vt:lpstr>1.1  无线传感器网络的发展</vt:lpstr>
      <vt:lpstr>PowerPoint 演示文稿</vt:lpstr>
      <vt:lpstr>1.2　无线传感器网络的特点和性能指标</vt:lpstr>
      <vt:lpstr>1.2　无线传感器网络的特点和性能指标</vt:lpstr>
      <vt:lpstr>1.3　无线传感器网络的关键技术</vt:lpstr>
      <vt:lpstr>1.3　无线传感器网络的关键技术</vt:lpstr>
      <vt:lpstr>1.3　无线传感器网络的关键技术</vt:lpstr>
      <vt:lpstr>1.3　无线传感器网络的关键技术</vt:lpstr>
      <vt:lpstr>1.3　无线传感器网络的关键技术</vt:lpstr>
      <vt:lpstr>1.3　无线传感器网络的关键技术</vt:lpstr>
      <vt:lpstr>1.3　无线传感器网络的关键技术</vt:lpstr>
      <vt:lpstr>1.3　无线传感器网络的关键技术</vt:lpstr>
      <vt:lpstr>1.3　无线传感器网络的关键技术</vt:lpstr>
      <vt:lpstr>1.3　无线传感器网络的关键技术</vt:lpstr>
      <vt:lpstr>1.4  无线传感器网络与物联网</vt:lpstr>
      <vt:lpstr>1.4  无线传感器网络与物联网</vt:lpstr>
      <vt:lpstr>1.4  无线传感器网络与物联网</vt:lpstr>
      <vt:lpstr>1.4  无线传感器网络与物联网</vt:lpstr>
      <vt:lpstr>1.4  无线传感器网络与物联网</vt:lpstr>
      <vt:lpstr>1.4  无线传感器网络与物联网</vt:lpstr>
      <vt:lpstr>1.5  无线传感器网络的标准化</vt:lpstr>
      <vt:lpstr>1.5  无线传感器网络的标准化</vt:lpstr>
      <vt:lpstr>PowerPoint 演示文稿</vt:lpstr>
      <vt:lpstr>1.5  无线传感器网络的标准化</vt:lpstr>
      <vt:lpstr>PowerPoint 演示文稿</vt:lpstr>
      <vt:lpstr>PowerPoint 演示文稿</vt:lpstr>
      <vt:lpstr>PowerPoint 演示文稿</vt:lpstr>
      <vt:lpstr>PowerPoint 演示文稿</vt:lpstr>
      <vt:lpstr>PowerPoint 演示文稿</vt:lpstr>
      <vt:lpstr>PowerPoint 演示文稿</vt:lpstr>
      <vt:lpstr>1.6　无线传感器网络的应用</vt:lpstr>
      <vt:lpstr>无线传感器网络技术的研究与发展</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BN</cp:lastModifiedBy>
  <cp:revision>398</cp:revision>
  <dcterms:created xsi:type="dcterms:W3CDTF">2016-05-24T01:15:00Z</dcterms:created>
  <dcterms:modified xsi:type="dcterms:W3CDTF">2023-08-08T03:39:11Z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9E99BA7B3C0A4953923A94C6CC70449A</vt:lpwstr>
  </property>
  <property fmtid="{D5CDD505-2E9C-101B-9397-08002B2CF9AE}" pid="3" name="KSOProductBuildVer">
    <vt:lpwstr>2052-12.1.0.15120</vt:lpwstr>
  </property>
</Properties>
</file>